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drawings/drawing1.xml" ContentType="application/vnd.openxmlformats-officedocument.drawingml.chartshapes+xml"/>
  <Override PartName="/ppt/charts/chartEx1.xml" ContentType="application/vnd.ms-office.chartex+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4.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8" r:id="rId2"/>
    <p:sldMasterId id="2147483670" r:id="rId3"/>
    <p:sldMasterId id="2147483718" r:id="rId4"/>
    <p:sldMasterId id="2147483730" r:id="rId5"/>
    <p:sldMasterId id="2147483742" r:id="rId6"/>
  </p:sldMasterIdLst>
  <p:notesMasterIdLst>
    <p:notesMasterId r:id="rId26"/>
  </p:notesMasterIdLst>
  <p:sldIdLst>
    <p:sldId id="257" r:id="rId7"/>
    <p:sldId id="263" r:id="rId8"/>
    <p:sldId id="264" r:id="rId9"/>
    <p:sldId id="268" r:id="rId10"/>
    <p:sldId id="275" r:id="rId11"/>
    <p:sldId id="281" r:id="rId12"/>
    <p:sldId id="276" r:id="rId13"/>
    <p:sldId id="277" r:id="rId14"/>
    <p:sldId id="278" r:id="rId15"/>
    <p:sldId id="279" r:id="rId16"/>
    <p:sldId id="282" r:id="rId17"/>
    <p:sldId id="283" r:id="rId18"/>
    <p:sldId id="284" r:id="rId19"/>
    <p:sldId id="285" r:id="rId20"/>
    <p:sldId id="274" r:id="rId21"/>
    <p:sldId id="271" r:id="rId22"/>
    <p:sldId id="261" r:id="rId23"/>
    <p:sldId id="272" r:id="rId24"/>
    <p:sldId id="273" r:id="rId25"/>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9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9" autoAdjust="0"/>
    <p:restoredTop sz="94682" autoAdjust="0"/>
  </p:normalViewPr>
  <p:slideViewPr>
    <p:cSldViewPr snapToGrid="0" snapToObjects="1">
      <p:cViewPr varScale="1">
        <p:scale>
          <a:sx n="65" d="100"/>
          <a:sy n="65" d="100"/>
        </p:scale>
        <p:origin x="153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1.xml"/><Relationship Id="rId4"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4.bin"/><Relationship Id="rId2" Type="http://schemas.microsoft.com/office/2011/relationships/chartColorStyle" Target="colors5.xml"/><Relationship Id="rId1" Type="http://schemas.microsoft.com/office/2011/relationships/chartStyle" Target="style5.xml"/></Relationships>
</file>

<file path=ppt/charts/_rels/chartEx1.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oleObject" Target="file:///C:\Users\Usuario\Downloads\DATA%20PQRS%20NORTE%20DE%20SANTADER%20(1).xlsb" TargetMode="External"/><Relationship Id="rId4"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[graficos  dinamico de caracterizacion de prestadores.xlsx]Hoja5!TablaDinámica3</c:name>
    <c:fmtId val="-1"/>
  </c:pivotSource>
  <c:chart>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3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3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3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3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Hoja5!$B$3:$B$4</c:f>
              <c:strCache>
                <c:ptCount val="1"/>
                <c:pt idx="0">
                  <c:v>Intensiva Adultos</c:v>
                </c:pt>
              </c:strCache>
            </c:strRef>
          </c:tx>
          <c:spPr>
            <a:solidFill>
              <a:schemeClr val="accent1"/>
            </a:solidFill>
            <a:ln>
              <a:noFill/>
            </a:ln>
            <a:effectLst/>
          </c:spPr>
          <c:invertIfNegative val="0"/>
          <c:cat>
            <c:strRef>
              <c:f>Hoja5!$A$5:$A$9</c:f>
              <c:strCache>
                <c:ptCount val="4"/>
                <c:pt idx="0">
                  <c:v>CLINICA SAN JOSE DE CUCUTA SA</c:v>
                </c:pt>
                <c:pt idx="1">
                  <c:v>CLINICA SANTA ANA S.A.</c:v>
                </c:pt>
                <c:pt idx="2">
                  <c:v>E.S.E. HOSPITAL UNIVERSITARIO ERASMO MEOZ</c:v>
                </c:pt>
                <c:pt idx="3">
                  <c:v>MEDICAL DUARTE ZF S.A.S</c:v>
                </c:pt>
              </c:strCache>
            </c:strRef>
          </c:cat>
          <c:val>
            <c:numRef>
              <c:f>Hoja5!$B$5:$B$9</c:f>
              <c:numCache>
                <c:formatCode>General</c:formatCode>
                <c:ptCount val="4"/>
                <c:pt idx="0">
                  <c:v>37</c:v>
                </c:pt>
                <c:pt idx="1">
                  <c:v>11</c:v>
                </c:pt>
                <c:pt idx="3">
                  <c:v>45</c:v>
                </c:pt>
              </c:numCache>
            </c:numRef>
          </c:val>
          <c:extLst>
            <c:ext xmlns:c16="http://schemas.microsoft.com/office/drawing/2014/chart" uri="{C3380CC4-5D6E-409C-BE32-E72D297353CC}">
              <c16:uniqueId val="{00000000-97E4-41A4-9489-25DC85DC5C2D}"/>
            </c:ext>
          </c:extLst>
        </c:ser>
        <c:ser>
          <c:idx val="1"/>
          <c:order val="1"/>
          <c:tx>
            <c:strRef>
              <c:f>Hoja5!$C$3:$C$4</c:f>
              <c:strCache>
                <c:ptCount val="1"/>
                <c:pt idx="0">
                  <c:v>Intensiva Pediátrica</c:v>
                </c:pt>
              </c:strCache>
            </c:strRef>
          </c:tx>
          <c:spPr>
            <a:solidFill>
              <a:schemeClr val="accent2"/>
            </a:solidFill>
            <a:ln>
              <a:noFill/>
            </a:ln>
            <a:effectLst/>
          </c:spPr>
          <c:invertIfNegative val="0"/>
          <c:cat>
            <c:strRef>
              <c:f>Hoja5!$A$5:$A$9</c:f>
              <c:strCache>
                <c:ptCount val="4"/>
                <c:pt idx="0">
                  <c:v>CLINICA SAN JOSE DE CUCUTA SA</c:v>
                </c:pt>
                <c:pt idx="1">
                  <c:v>CLINICA SANTA ANA S.A.</c:v>
                </c:pt>
                <c:pt idx="2">
                  <c:v>E.S.E. HOSPITAL UNIVERSITARIO ERASMO MEOZ</c:v>
                </c:pt>
                <c:pt idx="3">
                  <c:v>MEDICAL DUARTE ZF S.A.S</c:v>
                </c:pt>
              </c:strCache>
            </c:strRef>
          </c:cat>
          <c:val>
            <c:numRef>
              <c:f>Hoja5!$C$5:$C$9</c:f>
              <c:numCache>
                <c:formatCode>General</c:formatCode>
                <c:ptCount val="4"/>
                <c:pt idx="0">
                  <c:v>3</c:v>
                </c:pt>
                <c:pt idx="3">
                  <c:v>8</c:v>
                </c:pt>
              </c:numCache>
            </c:numRef>
          </c:val>
          <c:extLst>
            <c:ext xmlns:c16="http://schemas.microsoft.com/office/drawing/2014/chart" uri="{C3380CC4-5D6E-409C-BE32-E72D297353CC}">
              <c16:uniqueId val="{00000001-97E4-41A4-9489-25DC85DC5C2D}"/>
            </c:ext>
          </c:extLst>
        </c:ser>
        <c:ser>
          <c:idx val="2"/>
          <c:order val="2"/>
          <c:tx>
            <c:strRef>
              <c:f>Hoja5!$D$3:$D$4</c:f>
              <c:strCache>
                <c:ptCount val="1"/>
                <c:pt idx="0">
                  <c:v>Intermedia Adultos</c:v>
                </c:pt>
              </c:strCache>
            </c:strRef>
          </c:tx>
          <c:spPr>
            <a:solidFill>
              <a:schemeClr val="accent3"/>
            </a:solidFill>
            <a:ln>
              <a:noFill/>
            </a:ln>
            <a:effectLst/>
          </c:spPr>
          <c:invertIfNegative val="0"/>
          <c:cat>
            <c:strRef>
              <c:f>Hoja5!$A$5:$A$9</c:f>
              <c:strCache>
                <c:ptCount val="4"/>
                <c:pt idx="0">
                  <c:v>CLINICA SAN JOSE DE CUCUTA SA</c:v>
                </c:pt>
                <c:pt idx="1">
                  <c:v>CLINICA SANTA ANA S.A.</c:v>
                </c:pt>
                <c:pt idx="2">
                  <c:v>E.S.E. HOSPITAL UNIVERSITARIO ERASMO MEOZ</c:v>
                </c:pt>
                <c:pt idx="3">
                  <c:v>MEDICAL DUARTE ZF S.A.S</c:v>
                </c:pt>
              </c:strCache>
            </c:strRef>
          </c:cat>
          <c:val>
            <c:numRef>
              <c:f>Hoja5!$D$5:$D$9</c:f>
              <c:numCache>
                <c:formatCode>General</c:formatCode>
                <c:ptCount val="4"/>
                <c:pt idx="0">
                  <c:v>12</c:v>
                </c:pt>
                <c:pt idx="1">
                  <c:v>12</c:v>
                </c:pt>
                <c:pt idx="2">
                  <c:v>7</c:v>
                </c:pt>
                <c:pt idx="3">
                  <c:v>16</c:v>
                </c:pt>
              </c:numCache>
            </c:numRef>
          </c:val>
          <c:extLst>
            <c:ext xmlns:c16="http://schemas.microsoft.com/office/drawing/2014/chart" uri="{C3380CC4-5D6E-409C-BE32-E72D297353CC}">
              <c16:uniqueId val="{00000002-97E4-41A4-9489-25DC85DC5C2D}"/>
            </c:ext>
          </c:extLst>
        </c:ser>
        <c:ser>
          <c:idx val="3"/>
          <c:order val="3"/>
          <c:tx>
            <c:strRef>
              <c:f>Hoja5!$E$3:$E$4</c:f>
              <c:strCache>
                <c:ptCount val="1"/>
                <c:pt idx="0">
                  <c:v>Intermedia Pediátrica</c:v>
                </c:pt>
              </c:strCache>
            </c:strRef>
          </c:tx>
          <c:spPr>
            <a:solidFill>
              <a:schemeClr val="accent4"/>
            </a:solidFill>
            <a:ln>
              <a:noFill/>
            </a:ln>
            <a:effectLst/>
          </c:spPr>
          <c:invertIfNegative val="0"/>
          <c:cat>
            <c:strRef>
              <c:f>Hoja5!$A$5:$A$9</c:f>
              <c:strCache>
                <c:ptCount val="4"/>
                <c:pt idx="0">
                  <c:v>CLINICA SAN JOSE DE CUCUTA SA</c:v>
                </c:pt>
                <c:pt idx="1">
                  <c:v>CLINICA SANTA ANA S.A.</c:v>
                </c:pt>
                <c:pt idx="2">
                  <c:v>E.S.E. HOSPITAL UNIVERSITARIO ERASMO MEOZ</c:v>
                </c:pt>
                <c:pt idx="3">
                  <c:v>MEDICAL DUARTE ZF S.A.S</c:v>
                </c:pt>
              </c:strCache>
            </c:strRef>
          </c:cat>
          <c:val>
            <c:numRef>
              <c:f>Hoja5!$E$5:$E$9</c:f>
              <c:numCache>
                <c:formatCode>General</c:formatCode>
                <c:ptCount val="4"/>
                <c:pt idx="0">
                  <c:v>3</c:v>
                </c:pt>
                <c:pt idx="3">
                  <c:v>6</c:v>
                </c:pt>
              </c:numCache>
            </c:numRef>
          </c:val>
          <c:extLst>
            <c:ext xmlns:c16="http://schemas.microsoft.com/office/drawing/2014/chart" uri="{C3380CC4-5D6E-409C-BE32-E72D297353CC}">
              <c16:uniqueId val="{00000003-97E4-41A4-9489-25DC85DC5C2D}"/>
            </c:ext>
          </c:extLst>
        </c:ser>
        <c:dLbls>
          <c:showLegendKey val="0"/>
          <c:showVal val="0"/>
          <c:showCatName val="0"/>
          <c:showSerName val="0"/>
          <c:showPercent val="0"/>
          <c:showBubbleSize val="0"/>
        </c:dLbls>
        <c:gapWidth val="219"/>
        <c:overlap val="-27"/>
        <c:axId val="1291028479"/>
        <c:axId val="776741695"/>
      </c:barChart>
      <c:catAx>
        <c:axId val="129102847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776741695"/>
        <c:crosses val="autoZero"/>
        <c:auto val="1"/>
        <c:lblAlgn val="ctr"/>
        <c:lblOffset val="100"/>
        <c:noMultiLvlLbl val="0"/>
      </c:catAx>
      <c:valAx>
        <c:axId val="77674169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291028479"/>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[graficos  dinamico de caracterizacion de prestadores.xlsx]Hoja6!TablaDinámica4</c:name>
    <c:fmtId val="-1"/>
  </c:pivotSource>
  <c:chart>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2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3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3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3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3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Hoja6!$B$3:$B$4</c:f>
              <c:strCache>
                <c:ptCount val="1"/>
                <c:pt idx="0">
                  <c:v>Sala de Cirugía</c:v>
                </c:pt>
              </c:strCache>
            </c:strRef>
          </c:tx>
          <c:spPr>
            <a:solidFill>
              <a:schemeClr val="accent1"/>
            </a:solidFill>
            <a:ln>
              <a:noFill/>
            </a:ln>
            <a:effectLst/>
          </c:spPr>
          <c:invertIfNegative val="0"/>
          <c:cat>
            <c:strRef>
              <c:f>Hoja6!$A$5:$A$9</c:f>
              <c:strCache>
                <c:ptCount val="4"/>
                <c:pt idx="0">
                  <c:v>CLINICA SAN JOSE DE CUCUTA SA</c:v>
                </c:pt>
                <c:pt idx="1">
                  <c:v>CLINICA SANTA ANA S.A.</c:v>
                </c:pt>
                <c:pt idx="2">
                  <c:v>E.S.E. HOSPITAL UNIVERSITARIO ERASMO MEOZ</c:v>
                </c:pt>
                <c:pt idx="3">
                  <c:v>MEDICAL DUARTE ZF S.A.S</c:v>
                </c:pt>
              </c:strCache>
            </c:strRef>
          </c:cat>
          <c:val>
            <c:numRef>
              <c:f>Hoja6!$B$5:$B$9</c:f>
              <c:numCache>
                <c:formatCode>General</c:formatCode>
                <c:ptCount val="4"/>
                <c:pt idx="0">
                  <c:v>7</c:v>
                </c:pt>
                <c:pt idx="1">
                  <c:v>8</c:v>
                </c:pt>
                <c:pt idx="2">
                  <c:v>6</c:v>
                </c:pt>
                <c:pt idx="3">
                  <c:v>7</c:v>
                </c:pt>
              </c:numCache>
            </c:numRef>
          </c:val>
          <c:extLst>
            <c:ext xmlns:c16="http://schemas.microsoft.com/office/drawing/2014/chart" uri="{C3380CC4-5D6E-409C-BE32-E72D297353CC}">
              <c16:uniqueId val="{00000000-7F3E-447F-B757-C648CA8FB753}"/>
            </c:ext>
          </c:extLst>
        </c:ser>
        <c:ser>
          <c:idx val="1"/>
          <c:order val="1"/>
          <c:tx>
            <c:strRef>
              <c:f>Hoja6!$C$3:$C$4</c:f>
              <c:strCache>
                <c:ptCount val="1"/>
                <c:pt idx="0">
                  <c:v>Sala de Radioterapia</c:v>
                </c:pt>
              </c:strCache>
            </c:strRef>
          </c:tx>
          <c:spPr>
            <a:solidFill>
              <a:schemeClr val="accent2"/>
            </a:solidFill>
            <a:ln>
              <a:noFill/>
            </a:ln>
            <a:effectLst/>
          </c:spPr>
          <c:invertIfNegative val="0"/>
          <c:cat>
            <c:strRef>
              <c:f>Hoja6!$A$5:$A$9</c:f>
              <c:strCache>
                <c:ptCount val="4"/>
                <c:pt idx="0">
                  <c:v>CLINICA SAN JOSE DE CUCUTA SA</c:v>
                </c:pt>
                <c:pt idx="1">
                  <c:v>CLINICA SANTA ANA S.A.</c:v>
                </c:pt>
                <c:pt idx="2">
                  <c:v>E.S.E. HOSPITAL UNIVERSITARIO ERASMO MEOZ</c:v>
                </c:pt>
                <c:pt idx="3">
                  <c:v>MEDICAL DUARTE ZF S.A.S</c:v>
                </c:pt>
              </c:strCache>
            </c:strRef>
          </c:cat>
          <c:val>
            <c:numRef>
              <c:f>Hoja6!$C$5:$C$9</c:f>
              <c:numCache>
                <c:formatCode>General</c:formatCode>
                <c:ptCount val="4"/>
                <c:pt idx="2">
                  <c:v>1</c:v>
                </c:pt>
                <c:pt idx="3">
                  <c:v>2</c:v>
                </c:pt>
              </c:numCache>
            </c:numRef>
          </c:val>
          <c:extLst>
            <c:ext xmlns:c16="http://schemas.microsoft.com/office/drawing/2014/chart" uri="{C3380CC4-5D6E-409C-BE32-E72D297353CC}">
              <c16:uniqueId val="{00000001-7F3E-447F-B757-C648CA8FB753}"/>
            </c:ext>
          </c:extLst>
        </c:ser>
        <c:ser>
          <c:idx val="2"/>
          <c:order val="2"/>
          <c:tx>
            <c:strRef>
              <c:f>Hoja6!$D$3:$D$4</c:f>
              <c:strCache>
                <c:ptCount val="1"/>
                <c:pt idx="0">
                  <c:v>Sillas de Hemodiálisis</c:v>
                </c:pt>
              </c:strCache>
            </c:strRef>
          </c:tx>
          <c:spPr>
            <a:solidFill>
              <a:schemeClr val="accent3"/>
            </a:solidFill>
            <a:ln>
              <a:noFill/>
            </a:ln>
            <a:effectLst/>
          </c:spPr>
          <c:invertIfNegative val="0"/>
          <c:cat>
            <c:strRef>
              <c:f>Hoja6!$A$5:$A$9</c:f>
              <c:strCache>
                <c:ptCount val="4"/>
                <c:pt idx="0">
                  <c:v>CLINICA SAN JOSE DE CUCUTA SA</c:v>
                </c:pt>
                <c:pt idx="1">
                  <c:v>CLINICA SANTA ANA S.A.</c:v>
                </c:pt>
                <c:pt idx="2">
                  <c:v>E.S.E. HOSPITAL UNIVERSITARIO ERASMO MEOZ</c:v>
                </c:pt>
                <c:pt idx="3">
                  <c:v>MEDICAL DUARTE ZF S.A.S</c:v>
                </c:pt>
              </c:strCache>
            </c:strRef>
          </c:cat>
          <c:val>
            <c:numRef>
              <c:f>Hoja6!$D$5:$D$9</c:f>
              <c:numCache>
                <c:formatCode>General</c:formatCode>
                <c:ptCount val="4"/>
                <c:pt idx="0">
                  <c:v>4</c:v>
                </c:pt>
                <c:pt idx="1">
                  <c:v>6</c:v>
                </c:pt>
                <c:pt idx="3">
                  <c:v>3</c:v>
                </c:pt>
              </c:numCache>
            </c:numRef>
          </c:val>
          <c:extLst>
            <c:ext xmlns:c16="http://schemas.microsoft.com/office/drawing/2014/chart" uri="{C3380CC4-5D6E-409C-BE32-E72D297353CC}">
              <c16:uniqueId val="{00000002-7F3E-447F-B757-C648CA8FB753}"/>
            </c:ext>
          </c:extLst>
        </c:ser>
        <c:ser>
          <c:idx val="3"/>
          <c:order val="3"/>
          <c:tx>
            <c:strRef>
              <c:f>Hoja6!$E$3:$E$4</c:f>
              <c:strCache>
                <c:ptCount val="1"/>
                <c:pt idx="0">
                  <c:v>Sillas de Quimioterapia</c:v>
                </c:pt>
              </c:strCache>
            </c:strRef>
          </c:tx>
          <c:spPr>
            <a:solidFill>
              <a:srgbClr val="00B050"/>
            </a:solidFill>
            <a:ln>
              <a:noFill/>
            </a:ln>
            <a:effectLst/>
          </c:spPr>
          <c:invertIfNegative val="0"/>
          <c:cat>
            <c:strRef>
              <c:f>Hoja6!$A$5:$A$9</c:f>
              <c:strCache>
                <c:ptCount val="4"/>
                <c:pt idx="0">
                  <c:v>CLINICA SAN JOSE DE CUCUTA SA</c:v>
                </c:pt>
                <c:pt idx="1">
                  <c:v>CLINICA SANTA ANA S.A.</c:v>
                </c:pt>
                <c:pt idx="2">
                  <c:v>E.S.E. HOSPITAL UNIVERSITARIO ERASMO MEOZ</c:v>
                </c:pt>
                <c:pt idx="3">
                  <c:v>MEDICAL DUARTE ZF S.A.S</c:v>
                </c:pt>
              </c:strCache>
            </c:strRef>
          </c:cat>
          <c:val>
            <c:numRef>
              <c:f>Hoja6!$E$5:$E$9</c:f>
              <c:numCache>
                <c:formatCode>General</c:formatCode>
                <c:ptCount val="4"/>
                <c:pt idx="2">
                  <c:v>5</c:v>
                </c:pt>
                <c:pt idx="3">
                  <c:v>14</c:v>
                </c:pt>
              </c:numCache>
            </c:numRef>
          </c:val>
          <c:extLst>
            <c:ext xmlns:c16="http://schemas.microsoft.com/office/drawing/2014/chart" uri="{C3380CC4-5D6E-409C-BE32-E72D297353CC}">
              <c16:uniqueId val="{00000003-7F3E-447F-B757-C648CA8FB753}"/>
            </c:ext>
          </c:extLst>
        </c:ser>
        <c:dLbls>
          <c:showLegendKey val="0"/>
          <c:showVal val="0"/>
          <c:showCatName val="0"/>
          <c:showSerName val="0"/>
          <c:showPercent val="0"/>
          <c:showBubbleSize val="0"/>
        </c:dLbls>
        <c:gapWidth val="219"/>
        <c:overlap val="-27"/>
        <c:axId val="1291036367"/>
        <c:axId val="776767391"/>
      </c:barChart>
      <c:catAx>
        <c:axId val="12910363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776767391"/>
        <c:crosses val="autoZero"/>
        <c:auto val="1"/>
        <c:lblAlgn val="ctr"/>
        <c:lblOffset val="100"/>
        <c:noMultiLvlLbl val="0"/>
      </c:catAx>
      <c:valAx>
        <c:axId val="7767673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291036367"/>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[Análisis Población  (1)(Recuperado automáticamente).xlsb]NIVELES!TablaDinámica4</c:name>
    <c:fmtId val="-1"/>
  </c:pivotSource>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s-CO" sz="1200" b="0" i="0" u="none" strike="noStrike" baseline="0">
                <a:effectLst/>
                <a:latin typeface="Times New Roman" panose="02020603050405020304" pitchFamily="18" charset="0"/>
                <a:cs typeface="Times New Roman" panose="02020603050405020304" pitchFamily="18" charset="0"/>
              </a:rPr>
              <a:t>DISTRIBUCIÓN DE NIVELES DE ATENCIÓN EN CÚCUTA </a:t>
            </a:r>
            <a:endParaRPr lang="en-US" sz="1200">
              <a:latin typeface="Times New Roman" panose="02020603050405020304" pitchFamily="18" charset="0"/>
              <a:cs typeface="Times New Roman" panose="02020603050405020304" pitchFamily="18" charset="0"/>
            </a:endParaRPr>
          </a:p>
        </c:rich>
      </c:tx>
      <c:layout>
        <c:manualLayout>
          <c:xMode val="edge"/>
          <c:yMode val="edge"/>
          <c:x val="0.13755826352575237"/>
          <c:y val="7.379077615298088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title>
    <c:autoTitleDeleted val="0"/>
    <c:pivotFmts>
      <c:pivotFmt>
        <c:idx val="0"/>
        <c:spPr>
          <a:solidFill>
            <a:srgbClr val="92D050"/>
          </a:solidFill>
          <a:ln>
            <a:noFill/>
          </a:ln>
          <a:effectLst/>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a:sp3d/>
        </c:spPr>
      </c:pivotFmt>
      <c:pivotFmt>
        <c:idx val="2"/>
        <c:spPr>
          <a:solidFill>
            <a:srgbClr val="92D050"/>
          </a:solidFill>
          <a:ln>
            <a:noFill/>
          </a:ln>
          <a:effectLst/>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a:sp3d/>
        </c:spPr>
      </c:pivotFmt>
      <c:pivotFmt>
        <c:idx val="4"/>
        <c:spPr>
          <a:solidFill>
            <a:srgbClr val="92D050"/>
          </a:solidFill>
          <a:ln>
            <a:noFill/>
          </a:ln>
          <a:effectLst/>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a:sp3d/>
        </c:spPr>
      </c:pivotFmt>
    </c:pivotFmts>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stacked"/>
        <c:varyColors val="0"/>
        <c:ser>
          <c:idx val="0"/>
          <c:order val="0"/>
          <c:tx>
            <c:strRef>
              <c:f>NIVELES!$B$5</c:f>
              <c:strCache>
                <c:ptCount val="1"/>
                <c:pt idx="0">
                  <c:v>Total</c:v>
                </c:pt>
              </c:strCache>
            </c:strRef>
          </c:tx>
          <c:spPr>
            <a:solidFill>
              <a:srgbClr val="92D050"/>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0F2E-469D-9F4A-D964682057D3}"/>
              </c:ext>
            </c:extLst>
          </c:dPt>
          <c:cat>
            <c:strRef>
              <c:f>NIVELES!$A$6:$A$8</c:f>
              <c:strCache>
                <c:ptCount val="2"/>
                <c:pt idx="0">
                  <c:v>Nivel 3 y 4</c:v>
                </c:pt>
                <c:pt idx="1">
                  <c:v>Nivel 1 y 2</c:v>
                </c:pt>
              </c:strCache>
            </c:strRef>
          </c:cat>
          <c:val>
            <c:numRef>
              <c:f>NIVELES!$B$6:$B$8</c:f>
              <c:numCache>
                <c:formatCode>0.00%</c:formatCode>
                <c:ptCount val="2"/>
                <c:pt idx="0">
                  <c:v>0.27011100503829161</c:v>
                </c:pt>
                <c:pt idx="1">
                  <c:v>0.72988899496170834</c:v>
                </c:pt>
              </c:numCache>
            </c:numRef>
          </c:val>
          <c:extLst>
            <c:ext xmlns:c16="http://schemas.microsoft.com/office/drawing/2014/chart" uri="{C3380CC4-5D6E-409C-BE32-E72D297353CC}">
              <c16:uniqueId val="{00000002-0F2E-469D-9F4A-D964682057D3}"/>
            </c:ext>
          </c:extLst>
        </c:ser>
        <c:dLbls>
          <c:showLegendKey val="0"/>
          <c:showVal val="0"/>
          <c:showCatName val="0"/>
          <c:showSerName val="0"/>
          <c:showPercent val="0"/>
          <c:showBubbleSize val="0"/>
        </c:dLbls>
        <c:gapWidth val="150"/>
        <c:shape val="box"/>
        <c:axId val="2137963535"/>
        <c:axId val="2132586959"/>
        <c:axId val="0"/>
      </c:bar3DChart>
      <c:catAx>
        <c:axId val="2137963535"/>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2132586959"/>
        <c:crosses val="autoZero"/>
        <c:auto val="1"/>
        <c:lblAlgn val="ctr"/>
        <c:lblOffset val="100"/>
        <c:noMultiLvlLbl val="0"/>
      </c:catAx>
      <c:valAx>
        <c:axId val="2132586959"/>
        <c:scaling>
          <c:orientation val="minMax"/>
        </c:scaling>
        <c:delete val="0"/>
        <c:axPos val="b"/>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2137963535"/>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4">
    <c:autoUpdate val="0"/>
  </c:externalData>
  <c:userShapes r:id="rId5"/>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pivotSource>
    <c:name>[DATA PQRS NORTE DE SANTADER (1)(Recuperado automáticamente).xlsb]Dpto!TablaDinámica1</c:name>
    <c:fmtId val="-1"/>
  </c:pivotSource>
  <c:chart>
    <c:title>
      <c:tx>
        <c:rich>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mn-lt"/>
                <a:ea typeface="+mn-ea"/>
                <a:cs typeface="+mn-cs"/>
              </a:defRPr>
            </a:pPr>
            <a:r>
              <a:rPr lang="en-US" sz="1200" b="0" cap="none">
                <a:latin typeface="Times New Roman" panose="02020603050405020304" pitchFamily="18" charset="0"/>
                <a:cs typeface="Times New Roman" panose="02020603050405020304" pitchFamily="18" charset="0"/>
              </a:rPr>
              <a:t>EAPB</a:t>
            </a:r>
            <a:r>
              <a:rPr lang="en-US" sz="1200" b="0" cap="none" baseline="0">
                <a:latin typeface="Times New Roman" panose="02020603050405020304" pitchFamily="18" charset="0"/>
                <a:cs typeface="Times New Roman" panose="02020603050405020304" pitchFamily="18" charset="0"/>
              </a:rPr>
              <a:t> CON MAS QUEJAS EN NORTE DE SANTADER SEGUN </a:t>
            </a:r>
            <a:r>
              <a:rPr lang="en-US" sz="1200" b="0" cap="none">
                <a:latin typeface="Times New Roman" panose="02020603050405020304" pitchFamily="18" charset="0"/>
                <a:cs typeface="Times New Roman" panose="02020603050405020304" pitchFamily="18" charset="0"/>
              </a:rPr>
              <a:t>SNS 2021</a:t>
            </a:r>
          </a:p>
        </c:rich>
      </c:tx>
      <c:layout>
        <c:manualLayout>
          <c:xMode val="edge"/>
          <c:yMode val="edge"/>
          <c:x val="6.7509741402880033E-2"/>
          <c:y val="4.5112250124111082E-2"/>
        </c:manualLayout>
      </c:layout>
      <c:overlay val="0"/>
      <c:spPr>
        <a:noFill/>
        <a:ln>
          <a:noFill/>
        </a:ln>
        <a:effectLst/>
      </c:spPr>
      <c:txPr>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mn-lt"/>
              <a:ea typeface="+mn-ea"/>
              <a:cs typeface="+mn-cs"/>
            </a:defRPr>
          </a:pPr>
          <a:endParaRPr lang="es-CO"/>
        </a:p>
      </c:txPr>
    </c:title>
    <c:autoTitleDeleted val="0"/>
    <c:pivotFmts>
      <c:pivotFmt>
        <c:idx val="0"/>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circle"/>
          <c:size val="6"/>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s-CO"/>
            </a:p>
          </c:txPr>
          <c:dLblPos val="inEnd"/>
          <c:showLegendKey val="0"/>
          <c:showVal val="0"/>
          <c:showCatName val="0"/>
          <c:showSerName val="0"/>
          <c:showPercent val="1"/>
          <c:showBubbleSize val="0"/>
          <c:extLst>
            <c:ext xmlns:c15="http://schemas.microsoft.com/office/drawing/2012/chart" uri="{CE6537A1-D6FC-4f65-9D91-7224C49458BB}"/>
          </c:extLst>
        </c:dLbl>
      </c:pivotFmt>
      <c:pivotFmt>
        <c:idx val="1"/>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circle"/>
          <c:size val="6"/>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s-CO"/>
            </a:p>
          </c:txPr>
          <c:dLblPos val="inEnd"/>
          <c:showLegendKey val="0"/>
          <c:showVal val="0"/>
          <c:showCatName val="0"/>
          <c:showSerName val="0"/>
          <c:showPercent val="1"/>
          <c:showBubbleSize val="0"/>
          <c:extLst>
            <c:ext xmlns:c15="http://schemas.microsoft.com/office/drawing/2012/chart" uri="{CE6537A1-D6FC-4f65-9D91-7224C49458BB}"/>
          </c:extLst>
        </c:dLbl>
      </c:pivotFmt>
      <c:pivotFmt>
        <c:idx val="2"/>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s-CO"/>
            </a:p>
          </c:txPr>
          <c:dLblPos val="inEnd"/>
          <c:showLegendKey val="0"/>
          <c:showVal val="0"/>
          <c:showCatName val="0"/>
          <c:showSerName val="0"/>
          <c:showPercent val="1"/>
          <c:showBubbleSize val="0"/>
          <c:extLst>
            <c:ext xmlns:c15="http://schemas.microsoft.com/office/drawing/2012/chart" uri="{CE6537A1-D6FC-4f65-9D91-7224C49458BB}"/>
          </c:extLst>
        </c:dLbl>
      </c:pivotFmt>
      <c:pivotFmt>
        <c:idx val="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4"/>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5"/>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6"/>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7"/>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8"/>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9"/>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0"/>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1"/>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2"/>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3"/>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s-CO"/>
            </a:p>
          </c:txPr>
          <c:dLblPos val="inEnd"/>
          <c:showLegendKey val="0"/>
          <c:showVal val="0"/>
          <c:showCatName val="0"/>
          <c:showSerName val="0"/>
          <c:showPercent val="1"/>
          <c:showBubbleSize val="0"/>
          <c:extLst>
            <c:ext xmlns:c15="http://schemas.microsoft.com/office/drawing/2012/chart" uri="{CE6537A1-D6FC-4f65-9D91-7224C49458BB}"/>
          </c:extLst>
        </c:dLbl>
      </c:pivotFmt>
      <c:pivotFmt>
        <c:idx val="14"/>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5"/>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6"/>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7"/>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8"/>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9"/>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0"/>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1"/>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2"/>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4"/>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s-CO"/>
            </a:p>
          </c:txPr>
          <c:dLblPos val="inEnd"/>
          <c:showLegendKey val="0"/>
          <c:showVal val="0"/>
          <c:showCatName val="0"/>
          <c:showSerName val="0"/>
          <c:showPercent val="1"/>
          <c:showBubbleSize val="0"/>
          <c:extLst>
            <c:ext xmlns:c15="http://schemas.microsoft.com/office/drawing/2012/chart" uri="{CE6537A1-D6FC-4f65-9D91-7224C49458BB}"/>
          </c:extLst>
        </c:dLbl>
      </c:pivotFmt>
      <c:pivotFmt>
        <c:idx val="25"/>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6"/>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7"/>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8"/>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9"/>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0"/>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1"/>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2"/>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4"/>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5"/>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s-CO"/>
            </a:p>
          </c:txPr>
          <c:dLblPos val="inEnd"/>
          <c:showLegendKey val="0"/>
          <c:showVal val="0"/>
          <c:showCatName val="0"/>
          <c:showSerName val="0"/>
          <c:showPercent val="1"/>
          <c:showBubbleSize val="0"/>
          <c:extLst>
            <c:ext xmlns:c15="http://schemas.microsoft.com/office/drawing/2012/chart" uri="{CE6537A1-D6FC-4f65-9D91-7224C49458BB}"/>
          </c:extLst>
        </c:dLbl>
      </c:pivotFmt>
      <c:pivotFmt>
        <c:idx val="36"/>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7"/>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8"/>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9"/>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40"/>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41"/>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42"/>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4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44"/>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45"/>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s>
    <c:plotArea>
      <c:layout/>
      <c:pieChart>
        <c:varyColors val="1"/>
        <c:ser>
          <c:idx val="0"/>
          <c:order val="0"/>
          <c:tx>
            <c:strRef>
              <c:f>Dpto!$C$4</c:f>
              <c:strCache>
                <c:ptCount val="1"/>
                <c:pt idx="0">
                  <c:v>Cuenta de ENT_ALIAS_SNS</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E262-4276-922E-4CC395272243}"/>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E262-4276-922E-4CC395272243}"/>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E262-4276-922E-4CC395272243}"/>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E262-4276-922E-4CC395272243}"/>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E262-4276-922E-4CC395272243}"/>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E262-4276-922E-4CC395272243}"/>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E262-4276-922E-4CC395272243}"/>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F-E262-4276-922E-4CC395272243}"/>
              </c:ext>
            </c:extLst>
          </c:dPt>
          <c:dPt>
            <c:idx val="8"/>
            <c:bubble3D val="0"/>
            <c:spPr>
              <a:solidFill>
                <a:schemeClr val="accent3">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1-E262-4276-922E-4CC395272243}"/>
              </c:ext>
            </c:extLst>
          </c:dPt>
          <c:dPt>
            <c:idx val="9"/>
            <c:bubble3D val="0"/>
            <c:spPr>
              <a:solidFill>
                <a:schemeClr val="accent4">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3-E262-4276-922E-4CC395272243}"/>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s-CO"/>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Dpto!$B$5:$B$15</c:f>
              <c:strCache>
                <c:ptCount val="10"/>
                <c:pt idx="0">
                  <c:v>MEDIMAS EPS S.A.S.</c:v>
                </c:pt>
                <c:pt idx="1">
                  <c:v>Nueva EPS S.A</c:v>
                </c:pt>
                <c:pt idx="2">
                  <c:v>COOMEVA ENTIDAD PROMOTORA DE SALUD S.A.</c:v>
                </c:pt>
                <c:pt idx="3">
                  <c:v>ENTIDAD PROMOTORA DE SALUD SANITAS  S.A.</c:v>
                </c:pt>
                <c:pt idx="4">
                  <c:v>COOPERATIVA EMPRESA SOLIDARIA DE SALUD Y DESARROLLO INTEGRAL “COOSALUD E.S.S.”  EPS-S</c:v>
                </c:pt>
                <c:pt idx="5">
                  <c:v>CAJA DE COMPENSACIÓN FAMILIAR DEL ORIENTE COLOMBIANO “COMFAORIENTE”</c:v>
                </c:pt>
                <c:pt idx="6">
                  <c:v>DEPARTAMENTO DE NORTE DE SANTANDER - INSTITUTO DEPARTAMENTAL DE SALUD</c:v>
                </c:pt>
                <c:pt idx="7">
                  <c:v>ENTIDAD COOPERATIVA SOLIDARIA DE SALUD ECOOPSOS ESS EPS-S</c:v>
                </c:pt>
                <c:pt idx="8">
                  <c:v>Otros</c:v>
                </c:pt>
                <c:pt idx="9">
                  <c:v>COOPERATIVA DE SALUD COMUNITARIA EMPRESA PROMOTORA DE SALUD SUBSIDIADA   COMPARTA EPS-S</c:v>
                </c:pt>
              </c:strCache>
            </c:strRef>
          </c:cat>
          <c:val>
            <c:numRef>
              <c:f>Dpto!$C$5:$C$15</c:f>
              <c:numCache>
                <c:formatCode>_-* #,##0_-;\-* #,##0_-;_-* "-"??_-;_-@_-</c:formatCode>
                <c:ptCount val="10"/>
                <c:pt idx="0">
                  <c:v>5195</c:v>
                </c:pt>
                <c:pt idx="1">
                  <c:v>2552</c:v>
                </c:pt>
                <c:pt idx="2">
                  <c:v>1954</c:v>
                </c:pt>
                <c:pt idx="3">
                  <c:v>978</c:v>
                </c:pt>
                <c:pt idx="4">
                  <c:v>610</c:v>
                </c:pt>
                <c:pt idx="5">
                  <c:v>571</c:v>
                </c:pt>
                <c:pt idx="6">
                  <c:v>516</c:v>
                </c:pt>
                <c:pt idx="7">
                  <c:v>492</c:v>
                </c:pt>
                <c:pt idx="8">
                  <c:v>339</c:v>
                </c:pt>
                <c:pt idx="9">
                  <c:v>265</c:v>
                </c:pt>
              </c:numCache>
            </c:numRef>
          </c:val>
          <c:extLst>
            <c:ext xmlns:c16="http://schemas.microsoft.com/office/drawing/2014/chart" uri="{C3380CC4-5D6E-409C-BE32-E72D297353CC}">
              <c16:uniqueId val="{00000014-E262-4276-922E-4CC395272243}"/>
            </c:ext>
          </c:extLst>
        </c:ser>
        <c:ser>
          <c:idx val="1"/>
          <c:order val="1"/>
          <c:tx>
            <c:strRef>
              <c:f>Dpto!$D$4</c:f>
              <c:strCache>
                <c:ptCount val="1"/>
                <c:pt idx="0">
                  <c:v>Cuenta de PQR_CANAL</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6-E262-4276-922E-4CC395272243}"/>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8-E262-4276-922E-4CC395272243}"/>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A-E262-4276-922E-4CC395272243}"/>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C-E262-4276-922E-4CC395272243}"/>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E-E262-4276-922E-4CC395272243}"/>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0-E262-4276-922E-4CC395272243}"/>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2-E262-4276-922E-4CC395272243}"/>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4-E262-4276-922E-4CC395272243}"/>
              </c:ext>
            </c:extLst>
          </c:dPt>
          <c:dPt>
            <c:idx val="8"/>
            <c:bubble3D val="0"/>
            <c:spPr>
              <a:solidFill>
                <a:schemeClr val="accent3">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6-E262-4276-922E-4CC395272243}"/>
              </c:ext>
            </c:extLst>
          </c:dPt>
          <c:dPt>
            <c:idx val="9"/>
            <c:bubble3D val="0"/>
            <c:spPr>
              <a:solidFill>
                <a:schemeClr val="accent4">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8-E262-4276-922E-4CC395272243}"/>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s-CO"/>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Dpto!$B$5:$B$15</c:f>
              <c:strCache>
                <c:ptCount val="10"/>
                <c:pt idx="0">
                  <c:v>MEDIMAS EPS S.A.S.</c:v>
                </c:pt>
                <c:pt idx="1">
                  <c:v>Nueva EPS S.A</c:v>
                </c:pt>
                <c:pt idx="2">
                  <c:v>COOMEVA ENTIDAD PROMOTORA DE SALUD S.A.</c:v>
                </c:pt>
                <c:pt idx="3">
                  <c:v>ENTIDAD PROMOTORA DE SALUD SANITAS  S.A.</c:v>
                </c:pt>
                <c:pt idx="4">
                  <c:v>COOPERATIVA EMPRESA SOLIDARIA DE SALUD Y DESARROLLO INTEGRAL “COOSALUD E.S.S.”  EPS-S</c:v>
                </c:pt>
                <c:pt idx="5">
                  <c:v>CAJA DE COMPENSACIÓN FAMILIAR DEL ORIENTE COLOMBIANO “COMFAORIENTE”</c:v>
                </c:pt>
                <c:pt idx="6">
                  <c:v>DEPARTAMENTO DE NORTE DE SANTANDER - INSTITUTO DEPARTAMENTAL DE SALUD</c:v>
                </c:pt>
                <c:pt idx="7">
                  <c:v>ENTIDAD COOPERATIVA SOLIDARIA DE SALUD ECOOPSOS ESS EPS-S</c:v>
                </c:pt>
                <c:pt idx="8">
                  <c:v>Otros</c:v>
                </c:pt>
                <c:pt idx="9">
                  <c:v>COOPERATIVA DE SALUD COMUNITARIA EMPRESA PROMOTORA DE SALUD SUBSIDIADA   COMPARTA EPS-S</c:v>
                </c:pt>
              </c:strCache>
            </c:strRef>
          </c:cat>
          <c:val>
            <c:numRef>
              <c:f>Dpto!$D$5:$D$15</c:f>
              <c:numCache>
                <c:formatCode>0.00%</c:formatCode>
                <c:ptCount val="10"/>
                <c:pt idx="0">
                  <c:v>0.3856146080760095</c:v>
                </c:pt>
                <c:pt idx="1">
                  <c:v>0.18942992874109263</c:v>
                </c:pt>
                <c:pt idx="2">
                  <c:v>0.14504156769596199</c:v>
                </c:pt>
                <c:pt idx="3">
                  <c:v>7.2595011876484566E-2</c:v>
                </c:pt>
                <c:pt idx="4">
                  <c:v>4.5279097387173395E-2</c:v>
                </c:pt>
                <c:pt idx="5">
                  <c:v>4.2384204275534444E-2</c:v>
                </c:pt>
                <c:pt idx="6">
                  <c:v>3.8301662707838482E-2</c:v>
                </c:pt>
                <c:pt idx="7">
                  <c:v>3.6520190023752966E-2</c:v>
                </c:pt>
                <c:pt idx="8">
                  <c:v>2.5163301662707839E-2</c:v>
                </c:pt>
                <c:pt idx="9">
                  <c:v>1.967042755344418E-2</c:v>
                </c:pt>
              </c:numCache>
            </c:numRef>
          </c:val>
          <c:extLst>
            <c:ext xmlns:c16="http://schemas.microsoft.com/office/drawing/2014/chart" uri="{C3380CC4-5D6E-409C-BE32-E72D297353CC}">
              <c16:uniqueId val="{00000029-E262-4276-922E-4CC395272243}"/>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60381617152928346"/>
          <c:y val="0.11890434061323334"/>
          <c:w val="0.3721150481189851"/>
          <c:h val="0.7940907232907361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COLOMBIA!$B$5:$B$12</cx:f>
        <cx:lvl ptCount="8">
          <cx:pt idx="0">RESTRICCIÓN EN EL ACCESO A LOS SERVICIOS DE SALUD</cx:pt>
          <cx:pt idx="1">INSATISFACCIÓN DEL USUARIO CON EL PROCESO ADMINISTRATIVO </cx:pt>
          <cx:pt idx="2">DEFICIENCIA EN LA EFECTIVIDAD DE LA ATENCIÓN EN SALUD</cx:pt>
          <cx:pt idx="3">NO RECONOCIMIENTO DE LAS PRESTACIONES ECONÓMICAS</cx:pt>
          <cx:pt idx="4">PETICIONES, QUEJAS Y RECLAMOS INTERPUESTAS POR IPS-EPS, ENTIDADES TERRITORIALES Y ORGANISMOS DE CONTROL Y VIGILANCIA</cx:pt>
          <cx:pt idx="5">FALTA DE DISPONIBILIDAD O INAPROPIADO MANEJO DEL RECURSOS HUMANO Y FÍSICO PARA LA ATENCIÓN</cx:pt>
          <cx:pt idx="6">INSATISFACCIÓN DEL USUARIO CON EL PROCESO ADMINISTRATIVO</cx:pt>
          <cx:pt idx="7">Total general</cx:pt>
        </cx:lvl>
      </cx:strDim>
      <cx:numDim type="val">
        <cx:f>COLOMBIA!$C$5:$C$12</cx:f>
        <cx:lvl ptCount="8" formatCode="_-* #.##0_-;\-* #.##0_-;_-* &quot;-&quot;_-;_-@_-">
          <cx:pt idx="0">844185</cx:pt>
          <cx:pt idx="1">60899</cx:pt>
          <cx:pt idx="2">47726</cx:pt>
          <cx:pt idx="3">37752</cx:pt>
          <cx:pt idx="4">3449</cx:pt>
          <cx:pt idx="5">1439</cx:pt>
          <cx:pt idx="6">1283</cx:pt>
          <cx:pt idx="7">996733</cx:pt>
        </cx:lvl>
      </cx:numDim>
    </cx:data>
    <cx:data id="1">
      <cx:strDim type="cat">
        <cx:f>COLOMBIA!$B$5:$B$12</cx:f>
        <cx:lvl ptCount="8">
          <cx:pt idx="0">RESTRICCIÓN EN EL ACCESO A LOS SERVICIOS DE SALUD</cx:pt>
          <cx:pt idx="1">INSATISFACCIÓN DEL USUARIO CON EL PROCESO ADMINISTRATIVO </cx:pt>
          <cx:pt idx="2">DEFICIENCIA EN LA EFECTIVIDAD DE LA ATENCIÓN EN SALUD</cx:pt>
          <cx:pt idx="3">NO RECONOCIMIENTO DE LAS PRESTACIONES ECONÓMICAS</cx:pt>
          <cx:pt idx="4">PETICIONES, QUEJAS Y RECLAMOS INTERPUESTAS POR IPS-EPS, ENTIDADES TERRITORIALES Y ORGANISMOS DE CONTROL Y VIGILANCIA</cx:pt>
          <cx:pt idx="5">FALTA DE DISPONIBILIDAD O INAPROPIADO MANEJO DEL RECURSOS HUMANO Y FÍSICO PARA LA ATENCIÓN</cx:pt>
          <cx:pt idx="6">INSATISFACCIÓN DEL USUARIO CON EL PROCESO ADMINISTRATIVO</cx:pt>
          <cx:pt idx="7">Total general</cx:pt>
        </cx:lvl>
      </cx:strDim>
      <cx:numDim type="val">
        <cx:f>COLOMBIA!$D$5:$D$12</cx:f>
        <cx:lvl ptCount="8" formatCode="0,0%">
          <cx:pt idx="0">0.84695199215838146</cx:pt>
          <cx:pt idx="1">0.061098609156113023</cx:pt>
          <cx:pt idx="2">0.047882431905033745</cx:pt>
          <cx:pt idx="3">0.037875740042719562</cx:pt>
          <cx:pt idx="4">0.0034603048158333275</cx:pt>
          <cx:pt idx="5">0.0014437166222047429</cx:pt>
          <cx:pt idx="6">0.0012872052997141663</cx:pt>
          <cx:pt idx="7">1</cx:pt>
        </cx:lvl>
      </cx:numDim>
    </cx:data>
  </cx:chartData>
  <cx:chart>
    <cx:title pos="t" align="ctr" overlay="0">
      <cx:tx>
        <cx:rich>
          <a:bodyPr spcFirstLastPara="1" vertOverflow="ellipsis" horzOverflow="overflow" wrap="square" lIns="0" tIns="0" rIns="0" bIns="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b="0" i="0" u="none" strike="noStrike" baseline="0" dirty="0">
                <a:solidFill>
                  <a:sysClr val="windowText" lastClr="000000">
                    <a:lumMod val="65000"/>
                    <a:lumOff val="35000"/>
                  </a:sysClr>
                </a:solidFill>
                <a:effectLst/>
                <a:latin typeface="Times New Roman" panose="02020603050405020304" pitchFamily="18" charset="0"/>
                <a:ea typeface="Calibri" panose="020F0502020204030204" pitchFamily="34" charset="0"/>
                <a:cs typeface="Times New Roman" panose="02020603050405020304" pitchFamily="18" charset="0"/>
              </a:rPr>
              <a:t>TABLA DE PQRD MACROMOTIVOS DE TODA COLOMBIA EN EL AÑO 2021 SNS </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400" b="0" i="0" u="none" strike="noStrike" baseline="0" dirty="0">
              <a:solidFill>
                <a:sysClr val="windowText" lastClr="000000">
                  <a:lumMod val="65000"/>
                  <a:lumOff val="35000"/>
                </a:sysClr>
              </a:solidFill>
              <a:latin typeface="Calibri" panose="020F0502020204030204"/>
            </a:endParaRPr>
          </a:p>
        </cx:rich>
      </cx:tx>
    </cx:title>
    <cx:plotArea>
      <cx:plotAreaRegion>
        <cx:series layoutId="funnel" uniqueId="{E168D149-A257-4B4D-B75B-06F422C26883}" formatIdx="0">
          <cx:tx>
            <cx:txData>
              <cx:f>COLOMBIA!$C$4</cx:f>
              <cx:v>Cant</cx:v>
            </cx:txData>
          </cx:tx>
          <cx:dataLabels>
            <cx:visibility seriesName="0" categoryName="0" value="1"/>
          </cx:dataLabels>
          <cx:dataId val="0"/>
        </cx:series>
        <cx:series layoutId="funnel" hidden="1" uniqueId="{EE9D1411-4B90-4C99-82F9-E71EEDA23BEA}" formatIdx="1">
          <cx:tx>
            <cx:txData>
              <cx:f>COLOMBIA!$D$4</cx:f>
              <cx:v>% Part</cx:v>
            </cx:txData>
          </cx:tx>
          <cx:dataLabels>
            <cx:visibility seriesName="0" categoryName="0" value="1"/>
          </cx:dataLabels>
          <cx:dataId val="1"/>
        </cx:series>
      </cx:plotAreaRegion>
      <cx:axis id="0" hidden="1">
        <cx:catScaling gapWidth="0.0599999987"/>
        <cx:tickLabels/>
      </cx:axis>
    </cx:plotArea>
  </cx:chart>
  <cx:clrMapOvr bg1="lt1" tx1="dk1" bg2="lt2" tx2="dk2" accent1="accent1" accent2="accent2" accent3="accent3" accent4="accent4" accent5="accent5" accent6="accent6" hlink="hlink" folHlink="folHlink"/>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419">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0.33689</cdr:x>
      <cdr:y>0.37954</cdr:y>
    </cdr:from>
    <cdr:to>
      <cdr:x>0.46738</cdr:x>
      <cdr:y>0.43577</cdr:y>
    </cdr:to>
    <cdr:sp macro="" textlink="">
      <cdr:nvSpPr>
        <cdr:cNvPr id="2" name="CuadroTexto 1">
          <a:extLst xmlns:a="http://schemas.openxmlformats.org/drawingml/2006/main">
            <a:ext uri="{FF2B5EF4-FFF2-40B4-BE49-F238E27FC236}">
              <a16:creationId xmlns:a16="http://schemas.microsoft.com/office/drawing/2014/main" id="{B111FC65-F4B9-4488-DE70-76CE55DB252C}"/>
            </a:ext>
          </a:extLst>
        </cdr:cNvPr>
        <cdr:cNvSpPr txBox="1"/>
      </cdr:nvSpPr>
      <cdr:spPr>
        <a:xfrm xmlns:a="http://schemas.openxmlformats.org/drawingml/2006/main">
          <a:off x="1303337" y="1543049"/>
          <a:ext cx="504825" cy="22860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MX" sz="1100" dirty="0">
              <a:solidFill>
                <a:schemeClr val="bg1"/>
              </a:solidFill>
            </a:rPr>
            <a:t>73%</a:t>
          </a:r>
          <a:endParaRPr lang="es-CO" sz="1100" dirty="0">
            <a:solidFill>
              <a:schemeClr val="bg1"/>
            </a:solidFill>
          </a:endParaRPr>
        </a:p>
      </cdr:txBody>
    </cdr:sp>
  </cdr:relSizeAnchor>
  <cdr:relSizeAnchor xmlns:cdr="http://schemas.openxmlformats.org/drawingml/2006/chartDrawing">
    <cdr:from>
      <cdr:x>0.23645</cdr:x>
      <cdr:y>0.66847</cdr:y>
    </cdr:from>
    <cdr:to>
      <cdr:x>0.41033</cdr:x>
      <cdr:y>0.71519</cdr:y>
    </cdr:to>
    <cdr:sp macro="" textlink="">
      <cdr:nvSpPr>
        <cdr:cNvPr id="3" name="CuadroTexto 2">
          <a:extLst xmlns:a="http://schemas.openxmlformats.org/drawingml/2006/main">
            <a:ext uri="{FF2B5EF4-FFF2-40B4-BE49-F238E27FC236}">
              <a16:creationId xmlns:a16="http://schemas.microsoft.com/office/drawing/2014/main" id="{0D1F2DBA-6F2A-D828-2054-E0206C84AA35}"/>
            </a:ext>
          </a:extLst>
        </cdr:cNvPr>
        <cdr:cNvSpPr txBox="1"/>
      </cdr:nvSpPr>
      <cdr:spPr>
        <a:xfrm xmlns:a="http://schemas.openxmlformats.org/drawingml/2006/main">
          <a:off x="914782" y="3007435"/>
          <a:ext cx="672663" cy="21020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MX" sz="1100" dirty="0">
              <a:solidFill>
                <a:schemeClr val="bg1"/>
              </a:solidFill>
            </a:rPr>
            <a:t>27%</a:t>
          </a:r>
          <a:endParaRPr lang="es-CO" sz="1100" dirty="0">
            <a:solidFill>
              <a:schemeClr val="bg1"/>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B39117-BBAA-FC4C-90CB-86676EB69E98}" type="datetimeFigureOut">
              <a:rPr lang="es-ES" smtClean="0"/>
              <a:t>21/11/2023</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A48F21-F51C-9144-B662-F14C636FE289}" type="slidenum">
              <a:rPr lang="es-ES" smtClean="0"/>
              <a:t>‹Nº›</a:t>
            </a:fld>
            <a:endParaRPr lang="es-ES"/>
          </a:p>
        </p:txBody>
      </p:sp>
    </p:spTree>
    <p:extLst>
      <p:ext uri="{BB962C8B-B14F-4D97-AF65-F5344CB8AC3E}">
        <p14:creationId xmlns:p14="http://schemas.microsoft.com/office/powerpoint/2010/main" val="21568369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Esta</a:t>
            </a:r>
            <a:r>
              <a:rPr lang="es-ES" baseline="0" dirty="0"/>
              <a:t> diapositiva es la </a:t>
            </a:r>
            <a:r>
              <a:rPr lang="es-ES" b="1" baseline="0" dirty="0"/>
              <a:t>Portada del Documento</a:t>
            </a:r>
            <a:r>
              <a:rPr lang="es-ES" baseline="0" dirty="0"/>
              <a:t>, se sugiere NO INCLUIR NINGUNA información o disponer algún elemento sobre la misma.</a:t>
            </a:r>
            <a:endParaRPr lang="es-ES" dirty="0"/>
          </a:p>
        </p:txBody>
      </p:sp>
      <p:sp>
        <p:nvSpPr>
          <p:cNvPr id="4" name="Marcador de número de diapositiva 3"/>
          <p:cNvSpPr>
            <a:spLocks noGrp="1"/>
          </p:cNvSpPr>
          <p:nvPr>
            <p:ph type="sldNum" sz="quarter" idx="10"/>
          </p:nvPr>
        </p:nvSpPr>
        <p:spPr/>
        <p:txBody>
          <a:bodyPr/>
          <a:lstStyle/>
          <a:p>
            <a:fld id="{CAA48F21-F51C-9144-B662-F14C636FE289}" type="slidenum">
              <a:rPr lang="es-ES" smtClean="0"/>
              <a:t>1</a:t>
            </a:fld>
            <a:endParaRPr lang="es-ES"/>
          </a:p>
        </p:txBody>
      </p:sp>
    </p:spTree>
    <p:extLst>
      <p:ext uri="{BB962C8B-B14F-4D97-AF65-F5344CB8AC3E}">
        <p14:creationId xmlns:p14="http://schemas.microsoft.com/office/powerpoint/2010/main" val="1899131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CAA48F21-F51C-9144-B662-F14C636FE289}" type="slidenum">
              <a:rPr lang="es-ES" smtClean="0"/>
              <a:t>6</a:t>
            </a:fld>
            <a:endParaRPr lang="es-ES"/>
          </a:p>
        </p:txBody>
      </p:sp>
    </p:spTree>
    <p:extLst>
      <p:ext uri="{BB962C8B-B14F-4D97-AF65-F5344CB8AC3E}">
        <p14:creationId xmlns:p14="http://schemas.microsoft.com/office/powerpoint/2010/main" val="9925106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771579"/>
            <a:ext cx="4312078" cy="5196204"/>
          </a:xfrm>
        </p:spPr>
        <p:txBody>
          <a:bodyPr anchor="ctr"/>
          <a:lstStyle>
            <a:lvl1pPr algn="l">
              <a:defRPr b="1" spc="-150">
                <a:solidFill>
                  <a:schemeClr val="bg1"/>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Tree>
    <p:extLst>
      <p:ext uri="{BB962C8B-B14F-4D97-AF65-F5344CB8AC3E}">
        <p14:creationId xmlns:p14="http://schemas.microsoft.com/office/powerpoint/2010/main" val="3732019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Clic para editar título</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328153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88660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Clic para editar título</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40314888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8462843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Clic para editar título</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6846700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9231193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5791723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Clic para editar título</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6598206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Clic para editar título</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Arrastre la imagen al marcador de posición o haga clic en el icono para agregar</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08491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562604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1" spc="-150">
                <a:solidFill>
                  <a:srgbClr val="00529C"/>
                </a:solidFill>
                <a:latin typeface="Arial"/>
                <a:cs typeface="Arial"/>
              </a:defRPr>
            </a:lvl1pPr>
          </a:lstStyle>
          <a:p>
            <a:r>
              <a:rPr lang="es-ES"/>
              <a:t>Haga clic para modificar el estilo de título del patrón</a:t>
            </a:r>
          </a:p>
        </p:txBody>
      </p:sp>
      <p:sp>
        <p:nvSpPr>
          <p:cNvPr id="3" name="Marcador de contenido 2"/>
          <p:cNvSpPr>
            <a:spLocks noGrp="1"/>
          </p:cNvSpPr>
          <p:nvPr>
            <p:ph idx="1"/>
          </p:nvPr>
        </p:nvSpPr>
        <p:spPr/>
        <p:txBody>
          <a:bodyPr/>
          <a:lstStyle>
            <a:lvl1pPr marL="0" indent="0">
              <a:buNone/>
              <a:defRPr>
                <a:solidFill>
                  <a:schemeClr val="tx1">
                    <a:lumMod val="65000"/>
                    <a:lumOff val="35000"/>
                  </a:schemeClr>
                </a:solidFill>
                <a:latin typeface="Arial"/>
                <a:cs typeface="Arial"/>
              </a:defRPr>
            </a:lvl1pPr>
            <a:lvl2pPr marL="457200" indent="0">
              <a:buNone/>
              <a:defRPr>
                <a:solidFill>
                  <a:schemeClr val="tx1">
                    <a:lumMod val="65000"/>
                    <a:lumOff val="35000"/>
                  </a:schemeClr>
                </a:solidFill>
                <a:latin typeface="Arial"/>
                <a:cs typeface="Arial"/>
              </a:defRPr>
            </a:lvl2pPr>
            <a:lvl3pPr marL="914400" indent="0">
              <a:buNone/>
              <a:defRPr>
                <a:solidFill>
                  <a:schemeClr val="tx1">
                    <a:lumMod val="65000"/>
                    <a:lumOff val="35000"/>
                  </a:schemeClr>
                </a:solidFill>
                <a:latin typeface="Arial"/>
                <a:cs typeface="Arial"/>
              </a:defRPr>
            </a:lvl3pPr>
            <a:lvl4pPr marL="1371600" indent="0">
              <a:buNone/>
              <a:defRPr>
                <a:solidFill>
                  <a:schemeClr val="tx1">
                    <a:lumMod val="65000"/>
                    <a:lumOff val="35000"/>
                  </a:schemeClr>
                </a:solidFill>
                <a:latin typeface="Arial"/>
                <a:cs typeface="Arial"/>
              </a:defRPr>
            </a:lvl4pPr>
            <a:lvl5pPr marL="1828800" indent="0">
              <a:buNone/>
              <a:defRPr>
                <a:solidFill>
                  <a:schemeClr val="tx1">
                    <a:lumMod val="65000"/>
                    <a:lumOff val="35000"/>
                  </a:schemeClr>
                </a:solidFill>
                <a:latin typeface="Arial"/>
                <a:cs typeface="Arial"/>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3"/>
          <p:cNvSpPr>
            <a:spLocks noGrp="1"/>
          </p:cNvSpPr>
          <p:nvPr>
            <p:ph type="dt" sz="half" idx="10"/>
          </p:nvPr>
        </p:nvSpPr>
        <p:spPr>
          <a:xfrm>
            <a:off x="457200" y="6584800"/>
            <a:ext cx="21336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21/11/2023</a:t>
            </a:fld>
            <a:endParaRPr lang="es-ES"/>
          </a:p>
        </p:txBody>
      </p:sp>
      <p:sp>
        <p:nvSpPr>
          <p:cNvPr id="8" name="Marcador de pie de página 4"/>
          <p:cNvSpPr>
            <a:spLocks noGrp="1"/>
          </p:cNvSpPr>
          <p:nvPr>
            <p:ph type="ftr" sz="quarter" idx="11"/>
          </p:nvPr>
        </p:nvSpPr>
        <p:spPr>
          <a:xfrm>
            <a:off x="3083231"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9" name="Marcador de número de diapositiva 5"/>
          <p:cNvSpPr>
            <a:spLocks noGrp="1"/>
          </p:cNvSpPr>
          <p:nvPr>
            <p:ph type="sldNum" sz="quarter" idx="12"/>
          </p:nvPr>
        </p:nvSpPr>
        <p:spPr>
          <a:xfrm>
            <a:off x="6499972"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34928211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Clic para editar título</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0764401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Clic para editar título</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5307402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8594721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Clic para editar título</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6873561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384877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Clic para editar título</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0940360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8062394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2640298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Clic para editar título</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0934509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Clic para editar título</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Arrastre la imagen al marcador de posición o haga clic en el icono para agregar</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069797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22313" y="580392"/>
            <a:ext cx="7772400" cy="5250828"/>
          </a:xfrm>
        </p:spPr>
        <p:txBody>
          <a:bodyPr anchor="ctr"/>
          <a:lstStyle>
            <a:lvl1pPr algn="ctr">
              <a:defRPr sz="4000" b="1" cap="all" spc="-150">
                <a:solidFill>
                  <a:schemeClr val="bg1"/>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endParaRPr lang="es-ES" dirty="0"/>
          </a:p>
        </p:txBody>
      </p:sp>
      <p:sp>
        <p:nvSpPr>
          <p:cNvPr id="4" name="Marcador de fecha 3"/>
          <p:cNvSpPr>
            <a:spLocks noGrp="1"/>
          </p:cNvSpPr>
          <p:nvPr>
            <p:ph type="dt" sz="half" idx="10"/>
          </p:nvPr>
        </p:nvSpPr>
        <p:spPr>
          <a:xfrm>
            <a:off x="457200" y="6584800"/>
            <a:ext cx="2133600" cy="187367"/>
          </a:xfrm>
        </p:spPr>
        <p:txBody>
          <a:bodyPr anchor="ctr"/>
          <a:lstStyle>
            <a:lvl1pPr>
              <a:defRPr sz="900" b="1">
                <a:solidFill>
                  <a:srgbClr val="BFBFBF"/>
                </a:solidFill>
                <a:latin typeface="Arial"/>
                <a:cs typeface="Arial"/>
              </a:defRPr>
            </a:lvl1pPr>
          </a:lstStyle>
          <a:p>
            <a:fld id="{357272FC-7409-9241-96D9-C1880B2CBB52}" type="datetimeFigureOut">
              <a:rPr lang="es-ES" smtClean="0"/>
              <a:pPr/>
              <a:t>21/11/2023</a:t>
            </a:fld>
            <a:endParaRPr lang="es-ES"/>
          </a:p>
        </p:txBody>
      </p:sp>
      <p:sp>
        <p:nvSpPr>
          <p:cNvPr id="5" name="Marcador de pie de página 4"/>
          <p:cNvSpPr>
            <a:spLocks noGrp="1"/>
          </p:cNvSpPr>
          <p:nvPr>
            <p:ph type="ftr" sz="quarter" idx="11"/>
          </p:nvPr>
        </p:nvSpPr>
        <p:spPr>
          <a:xfrm>
            <a:off x="3083231" y="6584800"/>
            <a:ext cx="2986593" cy="187367"/>
          </a:xfrm>
        </p:spPr>
        <p:txBody>
          <a:bodyPr anchor="ctr"/>
          <a:lstStyle>
            <a:lvl1pPr>
              <a:defRPr sz="900" b="1">
                <a:solidFill>
                  <a:srgbClr val="BFBFBF"/>
                </a:solidFill>
                <a:latin typeface="Arial"/>
                <a:cs typeface="Arial"/>
              </a:defRPr>
            </a:lvl1pPr>
          </a:lstStyle>
          <a:p>
            <a:endParaRPr lang="es-ES"/>
          </a:p>
        </p:txBody>
      </p:sp>
      <p:sp>
        <p:nvSpPr>
          <p:cNvPr id="6" name="Marcador de número de diapositiva 5"/>
          <p:cNvSpPr>
            <a:spLocks noGrp="1"/>
          </p:cNvSpPr>
          <p:nvPr>
            <p:ph type="sldNum" sz="quarter" idx="12"/>
          </p:nvPr>
        </p:nvSpPr>
        <p:spPr>
          <a:xfrm>
            <a:off x="6499972" y="6584800"/>
            <a:ext cx="1497230" cy="187367"/>
          </a:xfrm>
        </p:spPr>
        <p:txBody>
          <a:bodyPr anchor="ctr"/>
          <a:lstStyle>
            <a:lvl1pPr>
              <a:defRPr sz="900" b="1">
                <a:solidFill>
                  <a:srgbClr val="BFBFBF"/>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23934608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2269783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Clic para editar título</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2665606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Clic para editar título</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7676967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4595976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Clic para editar título</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8138743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7985414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Clic para editar título</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7041021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8817411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4746179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Clic para editar título</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157622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1" spc="-150">
                <a:solidFill>
                  <a:srgbClr val="00529C"/>
                </a:solidFill>
                <a:latin typeface="Arial"/>
                <a:cs typeface="Arial"/>
              </a:defRPr>
            </a:lvl1pPr>
          </a:lstStyle>
          <a:p>
            <a:r>
              <a:rPr lang="es-ES"/>
              <a:t>Haga clic para modificar el estilo de título del patrón</a:t>
            </a:r>
          </a:p>
        </p:txBody>
      </p:sp>
      <p:sp>
        <p:nvSpPr>
          <p:cNvPr id="3" name="Marcador de contenido 2"/>
          <p:cNvSpPr>
            <a:spLocks noGrp="1"/>
          </p:cNvSpPr>
          <p:nvPr>
            <p:ph sz="half" idx="1"/>
          </p:nvPr>
        </p:nvSpPr>
        <p:spPr>
          <a:xfrm>
            <a:off x="457200" y="1600200"/>
            <a:ext cx="4038600" cy="4525963"/>
          </a:xfrm>
        </p:spPr>
        <p:txBody>
          <a:bodyPr/>
          <a:lstStyle>
            <a:lvl1pPr marL="0" indent="0">
              <a:buNone/>
              <a:defRPr sz="2800">
                <a:solidFill>
                  <a:schemeClr val="tx1">
                    <a:lumMod val="65000"/>
                    <a:lumOff val="35000"/>
                  </a:schemeClr>
                </a:solidFill>
                <a:latin typeface="Arial"/>
                <a:cs typeface="Arial"/>
              </a:defRPr>
            </a:lvl1pPr>
            <a:lvl2pPr marL="457200" indent="0">
              <a:buNone/>
              <a:defRPr sz="2400">
                <a:solidFill>
                  <a:schemeClr val="tx1">
                    <a:lumMod val="65000"/>
                    <a:lumOff val="35000"/>
                  </a:schemeClr>
                </a:solidFill>
                <a:latin typeface="Arial"/>
                <a:cs typeface="Arial"/>
              </a:defRPr>
            </a:lvl2pPr>
            <a:lvl3pPr marL="914400" indent="0">
              <a:buNone/>
              <a:defRPr sz="2000">
                <a:solidFill>
                  <a:schemeClr val="tx1">
                    <a:lumMod val="65000"/>
                    <a:lumOff val="35000"/>
                  </a:schemeClr>
                </a:solidFill>
                <a:latin typeface="Arial"/>
                <a:cs typeface="Arial"/>
              </a:defRPr>
            </a:lvl3pPr>
            <a:lvl4pPr marL="1371600" indent="0">
              <a:buNone/>
              <a:defRPr sz="1800">
                <a:solidFill>
                  <a:schemeClr val="tx1">
                    <a:lumMod val="65000"/>
                    <a:lumOff val="35000"/>
                  </a:schemeClr>
                </a:solidFill>
                <a:latin typeface="Arial"/>
                <a:cs typeface="Arial"/>
              </a:defRPr>
            </a:lvl4pPr>
            <a:lvl5pPr marL="1828800" indent="0">
              <a:buNone/>
              <a:defRPr sz="1800">
                <a:solidFill>
                  <a:schemeClr val="tx1">
                    <a:lumMod val="65000"/>
                    <a:lumOff val="35000"/>
                  </a:schemeClr>
                </a:solidFill>
                <a:latin typeface="Arial"/>
                <a:cs typeface="Arial"/>
              </a:defRPr>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4648200" y="1600200"/>
            <a:ext cx="4038600" cy="4525963"/>
          </a:xfrm>
        </p:spPr>
        <p:txBody>
          <a:bodyPr/>
          <a:lstStyle>
            <a:lvl1pPr marL="0" indent="0">
              <a:buNone/>
              <a:defRPr sz="2800">
                <a:solidFill>
                  <a:schemeClr val="tx1">
                    <a:lumMod val="65000"/>
                    <a:lumOff val="35000"/>
                  </a:schemeClr>
                </a:solidFill>
                <a:latin typeface="Arial"/>
                <a:cs typeface="Arial"/>
              </a:defRPr>
            </a:lvl1pPr>
            <a:lvl2pPr marL="457200" indent="0">
              <a:buNone/>
              <a:defRPr sz="2400">
                <a:solidFill>
                  <a:schemeClr val="tx1">
                    <a:lumMod val="65000"/>
                    <a:lumOff val="35000"/>
                  </a:schemeClr>
                </a:solidFill>
                <a:latin typeface="Arial"/>
                <a:cs typeface="Arial"/>
              </a:defRPr>
            </a:lvl2pPr>
            <a:lvl3pPr marL="914400" indent="0">
              <a:buNone/>
              <a:defRPr sz="2000">
                <a:solidFill>
                  <a:schemeClr val="tx1">
                    <a:lumMod val="65000"/>
                    <a:lumOff val="35000"/>
                  </a:schemeClr>
                </a:solidFill>
                <a:latin typeface="Arial"/>
                <a:cs typeface="Arial"/>
              </a:defRPr>
            </a:lvl3pPr>
            <a:lvl4pPr marL="1371600" indent="0">
              <a:buNone/>
              <a:defRPr sz="1800">
                <a:solidFill>
                  <a:schemeClr val="tx1">
                    <a:lumMod val="65000"/>
                    <a:lumOff val="35000"/>
                  </a:schemeClr>
                </a:solidFill>
                <a:latin typeface="Arial"/>
                <a:cs typeface="Arial"/>
              </a:defRPr>
            </a:lvl4pPr>
            <a:lvl5pPr marL="1828800" indent="0">
              <a:buNone/>
              <a:defRPr sz="1800">
                <a:solidFill>
                  <a:schemeClr val="tx1">
                    <a:lumMod val="65000"/>
                    <a:lumOff val="35000"/>
                  </a:schemeClr>
                </a:solidFill>
                <a:latin typeface="Arial"/>
                <a:cs typeface="Arial"/>
              </a:defRPr>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1" name="Marcador de fecha 3"/>
          <p:cNvSpPr>
            <a:spLocks noGrp="1"/>
          </p:cNvSpPr>
          <p:nvPr>
            <p:ph type="dt" sz="half" idx="10"/>
          </p:nvPr>
        </p:nvSpPr>
        <p:spPr>
          <a:xfrm>
            <a:off x="457200" y="6584800"/>
            <a:ext cx="21336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21/11/2023</a:t>
            </a:fld>
            <a:endParaRPr lang="es-ES"/>
          </a:p>
        </p:txBody>
      </p:sp>
      <p:sp>
        <p:nvSpPr>
          <p:cNvPr id="12" name="Marcador de pie de página 4"/>
          <p:cNvSpPr>
            <a:spLocks noGrp="1"/>
          </p:cNvSpPr>
          <p:nvPr>
            <p:ph type="ftr" sz="quarter" idx="11"/>
          </p:nvPr>
        </p:nvSpPr>
        <p:spPr>
          <a:xfrm>
            <a:off x="3083231"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13" name="Marcador de número de diapositiva 5"/>
          <p:cNvSpPr>
            <a:spLocks noGrp="1"/>
          </p:cNvSpPr>
          <p:nvPr>
            <p:ph type="sldNum" sz="quarter" idx="12"/>
          </p:nvPr>
        </p:nvSpPr>
        <p:spPr>
          <a:xfrm>
            <a:off x="7189570"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22644242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Clic para editar título</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Arrastre la imagen al marcador de posición o haga clic en el icono para agregar</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6465855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7512951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Clic para editar título</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33408187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Clic para editar título</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26192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86138992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Clic para editar título</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2692722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42566303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Clic para editar título</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0665002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6465774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537185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ctr"/>
          <a:lstStyle>
            <a:lvl1pPr algn="ctr">
              <a:defRPr b="1" spc="-150">
                <a:solidFill>
                  <a:srgbClr val="00529C"/>
                </a:solidFill>
                <a:latin typeface="Arial"/>
                <a:cs typeface="Arial"/>
              </a:defRPr>
            </a:lvl1pPr>
          </a:lstStyle>
          <a:p>
            <a:r>
              <a:rPr lang="es-ES"/>
              <a:t>Haga clic para modificar el estilo de título del patrón</a:t>
            </a:r>
          </a:p>
        </p:txBody>
      </p:sp>
      <p:sp>
        <p:nvSpPr>
          <p:cNvPr id="3" name="Marcador de texto 2"/>
          <p:cNvSpPr>
            <a:spLocks noGrp="1"/>
          </p:cNvSpPr>
          <p:nvPr>
            <p:ph type="body" idx="1"/>
          </p:nvPr>
        </p:nvSpPr>
        <p:spPr>
          <a:xfrm>
            <a:off x="457200" y="1535112"/>
            <a:ext cx="4040188" cy="1032263"/>
          </a:xfrm>
        </p:spPr>
        <p:txBody>
          <a:bodyPr anchor="ctr">
            <a:noAutofit/>
          </a:bodyPr>
          <a:lstStyle>
            <a:lvl1pPr marL="0" indent="0" algn="ctr">
              <a:buNone/>
              <a:defRPr sz="2000" b="1">
                <a:solidFill>
                  <a:schemeClr val="tx1">
                    <a:lumMod val="65000"/>
                    <a:lumOff val="35000"/>
                  </a:schemeClr>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457200" y="2662970"/>
            <a:ext cx="4040188" cy="3463193"/>
          </a:xfrm>
        </p:spPr>
        <p:txBody>
          <a:bodyPr/>
          <a:lstStyle>
            <a:lvl1pPr marL="0" indent="0">
              <a:buNone/>
              <a:defRPr sz="2400">
                <a:solidFill>
                  <a:srgbClr val="595959"/>
                </a:solidFill>
                <a:latin typeface="Arial"/>
                <a:cs typeface="Arial"/>
              </a:defRPr>
            </a:lvl1pPr>
            <a:lvl2pPr marL="457200" indent="0">
              <a:buNone/>
              <a:defRPr sz="2000">
                <a:solidFill>
                  <a:srgbClr val="595959"/>
                </a:solidFill>
                <a:latin typeface="Arial"/>
                <a:cs typeface="Arial"/>
              </a:defRPr>
            </a:lvl2pPr>
            <a:lvl3pPr marL="914400" indent="0">
              <a:buNone/>
              <a:defRPr sz="1800">
                <a:solidFill>
                  <a:srgbClr val="595959"/>
                </a:solidFill>
                <a:latin typeface="Arial"/>
                <a:cs typeface="Arial"/>
              </a:defRPr>
            </a:lvl3pPr>
            <a:lvl4pPr marL="1371600" indent="0">
              <a:buNone/>
              <a:defRPr sz="1600">
                <a:solidFill>
                  <a:srgbClr val="595959"/>
                </a:solidFill>
                <a:latin typeface="Arial"/>
                <a:cs typeface="Arial"/>
              </a:defRPr>
            </a:lvl4pPr>
            <a:lvl5pPr marL="1828800" indent="0">
              <a:buNone/>
              <a:defRPr sz="1600">
                <a:solidFill>
                  <a:srgbClr val="595959"/>
                </a:solidFill>
                <a:latin typeface="Arial"/>
                <a:cs typeface="Arial"/>
              </a:defRPr>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5" name="Marcador de texto 4"/>
          <p:cNvSpPr>
            <a:spLocks noGrp="1"/>
          </p:cNvSpPr>
          <p:nvPr>
            <p:ph type="body" sz="quarter" idx="3"/>
          </p:nvPr>
        </p:nvSpPr>
        <p:spPr>
          <a:xfrm>
            <a:off x="4645025" y="1535112"/>
            <a:ext cx="4041775" cy="1032263"/>
          </a:xfrm>
        </p:spPr>
        <p:txBody>
          <a:bodyPr anchor="ctr">
            <a:noAutofit/>
          </a:bodyPr>
          <a:lstStyle>
            <a:lvl1pPr marL="0" indent="0" algn="ctr">
              <a:buNone/>
              <a:defRPr sz="2000" b="1">
                <a:solidFill>
                  <a:schemeClr val="tx1">
                    <a:lumMod val="65000"/>
                    <a:lumOff val="35000"/>
                  </a:schemeClr>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4645025" y="2662970"/>
            <a:ext cx="4041775" cy="3463193"/>
          </a:xfrm>
        </p:spPr>
        <p:txBody>
          <a:bodyPr/>
          <a:lstStyle>
            <a:lvl1pPr marL="0" indent="0">
              <a:buNone/>
              <a:defRPr sz="2400">
                <a:solidFill>
                  <a:srgbClr val="595959"/>
                </a:solidFill>
                <a:latin typeface="Arial"/>
                <a:cs typeface="Arial"/>
              </a:defRPr>
            </a:lvl1pPr>
            <a:lvl2pPr marL="457200" indent="0">
              <a:buNone/>
              <a:defRPr sz="2000">
                <a:solidFill>
                  <a:srgbClr val="595959"/>
                </a:solidFill>
                <a:latin typeface="Arial"/>
                <a:cs typeface="Arial"/>
              </a:defRPr>
            </a:lvl2pPr>
            <a:lvl3pPr marL="914400" indent="0">
              <a:buNone/>
              <a:defRPr sz="1800">
                <a:solidFill>
                  <a:srgbClr val="595959"/>
                </a:solidFill>
                <a:latin typeface="Arial"/>
                <a:cs typeface="Arial"/>
              </a:defRPr>
            </a:lvl3pPr>
            <a:lvl4pPr marL="1371600" indent="0">
              <a:buNone/>
              <a:defRPr sz="1600">
                <a:solidFill>
                  <a:srgbClr val="595959"/>
                </a:solidFill>
                <a:latin typeface="Arial"/>
                <a:cs typeface="Arial"/>
              </a:defRPr>
            </a:lvl4pPr>
            <a:lvl5pPr marL="1828800" indent="0">
              <a:buNone/>
              <a:defRPr sz="1600">
                <a:solidFill>
                  <a:srgbClr val="595959"/>
                </a:solidFill>
                <a:latin typeface="Arial"/>
                <a:cs typeface="Arial"/>
              </a:defRPr>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0" name="Marcador de fecha 3"/>
          <p:cNvSpPr>
            <a:spLocks noGrp="1"/>
          </p:cNvSpPr>
          <p:nvPr>
            <p:ph type="dt" sz="half" idx="10"/>
          </p:nvPr>
        </p:nvSpPr>
        <p:spPr>
          <a:xfrm>
            <a:off x="457200" y="6584800"/>
            <a:ext cx="21336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21/11/2023</a:t>
            </a:fld>
            <a:endParaRPr lang="es-ES"/>
          </a:p>
        </p:txBody>
      </p:sp>
      <p:sp>
        <p:nvSpPr>
          <p:cNvPr id="11" name="Marcador de pie de página 4"/>
          <p:cNvSpPr>
            <a:spLocks noGrp="1"/>
          </p:cNvSpPr>
          <p:nvPr>
            <p:ph type="ftr" sz="quarter" idx="11"/>
          </p:nvPr>
        </p:nvSpPr>
        <p:spPr>
          <a:xfrm>
            <a:off x="3083231"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12" name="Marcador de número de diapositiva 5"/>
          <p:cNvSpPr>
            <a:spLocks noGrp="1"/>
          </p:cNvSpPr>
          <p:nvPr>
            <p:ph type="sldNum" sz="quarter" idx="12"/>
          </p:nvPr>
        </p:nvSpPr>
        <p:spPr>
          <a:xfrm>
            <a:off x="7189570"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40219759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Clic para editar título</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5130082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Clic para editar título</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Arrastre la imagen al marcador de posición o haga clic en el icono para agregar</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08287481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261032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Clic para editar título</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82329239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Clic para editar título</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450947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1578167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Clic para editar título</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4979015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7038146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Clic para editar título</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4956570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259250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ólo el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4359"/>
            <a:ext cx="8229600" cy="996907"/>
          </a:xfrm>
        </p:spPr>
        <p:txBody>
          <a:bodyPr anchor="ctr">
            <a:normAutofit/>
          </a:bodyPr>
          <a:lstStyle>
            <a:lvl1pPr>
              <a:defRPr sz="3600" b="1" spc="-150">
                <a:solidFill>
                  <a:schemeClr val="bg1"/>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
        <p:nvSpPr>
          <p:cNvPr id="9" name="Marcador de fecha 3"/>
          <p:cNvSpPr>
            <a:spLocks noGrp="1"/>
          </p:cNvSpPr>
          <p:nvPr>
            <p:ph type="dt" sz="half" idx="10"/>
          </p:nvPr>
        </p:nvSpPr>
        <p:spPr>
          <a:xfrm>
            <a:off x="457200" y="6584800"/>
            <a:ext cx="2133600" cy="187367"/>
          </a:xfrm>
        </p:spPr>
        <p:txBody>
          <a:bodyPr anchor="ctr"/>
          <a:lstStyle>
            <a:lvl1pPr>
              <a:defRPr sz="900" b="1">
                <a:solidFill>
                  <a:srgbClr val="BFBFBF"/>
                </a:solidFill>
                <a:latin typeface="Arial"/>
                <a:cs typeface="Arial"/>
              </a:defRPr>
            </a:lvl1pPr>
          </a:lstStyle>
          <a:p>
            <a:fld id="{357272FC-7409-9241-96D9-C1880B2CBB52}" type="datetimeFigureOut">
              <a:rPr lang="es-ES" smtClean="0"/>
              <a:pPr/>
              <a:t>21/11/2023</a:t>
            </a:fld>
            <a:endParaRPr lang="es-ES"/>
          </a:p>
        </p:txBody>
      </p:sp>
      <p:sp>
        <p:nvSpPr>
          <p:cNvPr id="10" name="Marcador de pie de página 4"/>
          <p:cNvSpPr>
            <a:spLocks noGrp="1"/>
          </p:cNvSpPr>
          <p:nvPr>
            <p:ph type="ftr" sz="quarter" idx="11"/>
          </p:nvPr>
        </p:nvSpPr>
        <p:spPr>
          <a:xfrm>
            <a:off x="3083231" y="6584800"/>
            <a:ext cx="2986593" cy="187367"/>
          </a:xfrm>
        </p:spPr>
        <p:txBody>
          <a:bodyPr anchor="ctr"/>
          <a:lstStyle>
            <a:lvl1pPr>
              <a:defRPr sz="900" b="1">
                <a:solidFill>
                  <a:srgbClr val="BFBFBF"/>
                </a:solidFill>
                <a:latin typeface="Arial"/>
                <a:cs typeface="Arial"/>
              </a:defRPr>
            </a:lvl1pPr>
          </a:lstStyle>
          <a:p>
            <a:endParaRPr lang="es-ES"/>
          </a:p>
        </p:txBody>
      </p:sp>
      <p:sp>
        <p:nvSpPr>
          <p:cNvPr id="11" name="Marcador de número de diapositiva 5"/>
          <p:cNvSpPr>
            <a:spLocks noGrp="1"/>
          </p:cNvSpPr>
          <p:nvPr>
            <p:ph type="sldNum" sz="quarter" idx="12"/>
          </p:nvPr>
        </p:nvSpPr>
        <p:spPr>
          <a:xfrm>
            <a:off x="6499972" y="6584800"/>
            <a:ext cx="1497230" cy="187367"/>
          </a:xfrm>
        </p:spPr>
        <p:txBody>
          <a:bodyPr anchor="ctr"/>
          <a:lstStyle>
            <a:lvl1pPr>
              <a:defRPr sz="900" b="1">
                <a:solidFill>
                  <a:srgbClr val="BFBFBF"/>
                </a:solidFill>
                <a:latin typeface="Arial"/>
                <a:cs typeface="Arial"/>
              </a:defRPr>
            </a:lvl1pPr>
          </a:lstStyle>
          <a:p>
            <a:fld id="{1FFC44E8-1E1C-934E-880E-E8BCEBE213D5}" type="slidenum">
              <a:rPr lang="es-ES" smtClean="0"/>
              <a:pPr/>
              <a:t>‹Nº›</a:t>
            </a:fld>
            <a:endParaRPr lang="es-ES"/>
          </a:p>
        </p:txBody>
      </p:sp>
      <p:sp>
        <p:nvSpPr>
          <p:cNvPr id="6" name="Marcador de contenido 2"/>
          <p:cNvSpPr>
            <a:spLocks noGrp="1"/>
          </p:cNvSpPr>
          <p:nvPr>
            <p:ph idx="1"/>
          </p:nvPr>
        </p:nvSpPr>
        <p:spPr>
          <a:xfrm>
            <a:off x="457200" y="1600200"/>
            <a:ext cx="8229600" cy="4525963"/>
          </a:xfrm>
        </p:spPr>
        <p:txBody>
          <a:bodyPr/>
          <a:lstStyle>
            <a:lvl1pPr marL="0" indent="0">
              <a:buNone/>
              <a:defRPr>
                <a:solidFill>
                  <a:schemeClr val="tx1">
                    <a:lumMod val="65000"/>
                    <a:lumOff val="35000"/>
                  </a:schemeClr>
                </a:solidFill>
                <a:latin typeface="Arial"/>
                <a:cs typeface="Arial"/>
              </a:defRPr>
            </a:lvl1pPr>
            <a:lvl2pPr marL="457200" indent="0">
              <a:buNone/>
              <a:defRPr>
                <a:solidFill>
                  <a:schemeClr val="tx1">
                    <a:lumMod val="65000"/>
                    <a:lumOff val="35000"/>
                  </a:schemeClr>
                </a:solidFill>
                <a:latin typeface="Arial"/>
                <a:cs typeface="Arial"/>
              </a:defRPr>
            </a:lvl2pPr>
            <a:lvl3pPr marL="914400" indent="0">
              <a:buNone/>
              <a:defRPr>
                <a:solidFill>
                  <a:schemeClr val="tx1">
                    <a:lumMod val="65000"/>
                    <a:lumOff val="35000"/>
                  </a:schemeClr>
                </a:solidFill>
                <a:latin typeface="Arial"/>
                <a:cs typeface="Arial"/>
              </a:defRPr>
            </a:lvl3pPr>
            <a:lvl4pPr marL="1371600" indent="0">
              <a:buNone/>
              <a:defRPr>
                <a:solidFill>
                  <a:schemeClr val="tx1">
                    <a:lumMod val="65000"/>
                    <a:lumOff val="35000"/>
                  </a:schemeClr>
                </a:solidFill>
                <a:latin typeface="Arial"/>
                <a:cs typeface="Arial"/>
              </a:defRPr>
            </a:lvl4pPr>
            <a:lvl5pPr marL="1828800" indent="0">
              <a:buNone/>
              <a:defRPr>
                <a:solidFill>
                  <a:schemeClr val="tx1">
                    <a:lumMod val="65000"/>
                    <a:lumOff val="35000"/>
                  </a:schemeClr>
                </a:solidFill>
                <a:latin typeface="Arial"/>
                <a:cs typeface="Arial"/>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38030923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79336937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Clic para editar título</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46766529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Clic para editar título</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Arrastre la imagen al marcador de posición o haga clic en el icono para agregar</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69480284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43893770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Clic para editar título</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140078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Marcador de fecha 3"/>
          <p:cNvSpPr>
            <a:spLocks noGrp="1"/>
          </p:cNvSpPr>
          <p:nvPr>
            <p:ph type="dt" sz="half" idx="10"/>
          </p:nvPr>
        </p:nvSpPr>
        <p:spPr>
          <a:xfrm>
            <a:off x="1139970" y="6584800"/>
            <a:ext cx="1659388"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21/11/2023</a:t>
            </a:fld>
            <a:endParaRPr lang="es-ES"/>
          </a:p>
        </p:txBody>
      </p:sp>
      <p:sp>
        <p:nvSpPr>
          <p:cNvPr id="6" name="Marcador de pie de página 4"/>
          <p:cNvSpPr>
            <a:spLocks noGrp="1"/>
          </p:cNvSpPr>
          <p:nvPr>
            <p:ph type="ftr" sz="quarter" idx="11"/>
          </p:nvPr>
        </p:nvSpPr>
        <p:spPr>
          <a:xfrm>
            <a:off x="3451927"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7" name="Marcador de número de diapositiva 5"/>
          <p:cNvSpPr>
            <a:spLocks noGrp="1"/>
          </p:cNvSpPr>
          <p:nvPr>
            <p:ph type="sldNum" sz="quarter" idx="12"/>
          </p:nvPr>
        </p:nvSpPr>
        <p:spPr>
          <a:xfrm>
            <a:off x="7189570"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4052891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795872"/>
          </a:xfrm>
        </p:spPr>
        <p:txBody>
          <a:bodyPr anchor="b">
            <a:normAutofit/>
          </a:bodyPr>
          <a:lstStyle>
            <a:lvl1pPr algn="l">
              <a:defRPr sz="2400" b="1" spc="-150">
                <a:solidFill>
                  <a:srgbClr val="FFFFFF"/>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
        <p:nvSpPr>
          <p:cNvPr id="3" name="Marcador de contenido 2"/>
          <p:cNvSpPr>
            <a:spLocks noGrp="1"/>
          </p:cNvSpPr>
          <p:nvPr>
            <p:ph idx="1"/>
          </p:nvPr>
        </p:nvSpPr>
        <p:spPr>
          <a:xfrm>
            <a:off x="3987378" y="273050"/>
            <a:ext cx="4820358" cy="5974686"/>
          </a:xfrm>
        </p:spPr>
        <p:txBody>
          <a:bodyPr/>
          <a:lstStyle>
            <a:lvl1pPr marL="0" indent="0">
              <a:buNone/>
              <a:defRPr sz="3200">
                <a:solidFill>
                  <a:srgbClr val="595959"/>
                </a:solidFill>
                <a:latin typeface="Arial"/>
                <a:cs typeface="Arial"/>
              </a:defRPr>
            </a:lvl1pPr>
            <a:lvl2pPr marL="457200" indent="0">
              <a:buNone/>
              <a:defRPr sz="2800">
                <a:solidFill>
                  <a:srgbClr val="595959"/>
                </a:solidFill>
                <a:latin typeface="Arial"/>
                <a:cs typeface="Arial"/>
              </a:defRPr>
            </a:lvl2pPr>
            <a:lvl3pPr marL="914400" indent="0">
              <a:buNone/>
              <a:defRPr sz="2400">
                <a:solidFill>
                  <a:srgbClr val="595959"/>
                </a:solidFill>
                <a:latin typeface="Arial"/>
                <a:cs typeface="Arial"/>
              </a:defRPr>
            </a:lvl3pPr>
            <a:lvl4pPr marL="1371600" indent="0">
              <a:buNone/>
              <a:defRPr sz="2000">
                <a:solidFill>
                  <a:srgbClr val="595959"/>
                </a:solidFill>
                <a:latin typeface="Arial"/>
                <a:cs typeface="Arial"/>
              </a:defRPr>
            </a:lvl4pPr>
            <a:lvl5pPr marL="1828800" indent="0">
              <a:buNone/>
              <a:defRPr sz="2000">
                <a:solidFill>
                  <a:srgbClr val="595959"/>
                </a:solidFill>
                <a:latin typeface="Arial"/>
                <a:cs typeface="Arial"/>
              </a:defRPr>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457200" y="2164516"/>
            <a:ext cx="3008313" cy="4043933"/>
          </a:xfrm>
        </p:spPr>
        <p:txBody>
          <a:bodyPr/>
          <a:lstStyle>
            <a:lvl1pPr marL="0" indent="0">
              <a:buNone/>
              <a:defRPr sz="1400">
                <a:solidFill>
                  <a:schemeClr val="bg1">
                    <a:lumMod val="85000"/>
                  </a:schemeClr>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8" name="Marcador de fecha 3"/>
          <p:cNvSpPr>
            <a:spLocks noGrp="1"/>
          </p:cNvSpPr>
          <p:nvPr>
            <p:ph type="dt" sz="half" idx="10"/>
          </p:nvPr>
        </p:nvSpPr>
        <p:spPr>
          <a:xfrm>
            <a:off x="457200" y="6584800"/>
            <a:ext cx="21336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21/11/2023</a:t>
            </a:fld>
            <a:endParaRPr lang="es-ES"/>
          </a:p>
        </p:txBody>
      </p:sp>
      <p:sp>
        <p:nvSpPr>
          <p:cNvPr id="9" name="Marcador de pie de página 4"/>
          <p:cNvSpPr>
            <a:spLocks noGrp="1"/>
          </p:cNvSpPr>
          <p:nvPr>
            <p:ph type="ftr" sz="quarter" idx="11"/>
          </p:nvPr>
        </p:nvSpPr>
        <p:spPr>
          <a:xfrm>
            <a:off x="3083231"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10" name="Marcador de número de diapositiva 5"/>
          <p:cNvSpPr>
            <a:spLocks noGrp="1"/>
          </p:cNvSpPr>
          <p:nvPr>
            <p:ph type="sldNum" sz="quarter" idx="12"/>
          </p:nvPr>
        </p:nvSpPr>
        <p:spPr>
          <a:xfrm>
            <a:off x="7189570"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3090373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ctr">
              <a:defRPr sz="2000" b="1" spc="-150">
                <a:solidFill>
                  <a:srgbClr val="00529C"/>
                </a:solidFill>
                <a:latin typeface="Arial"/>
                <a:cs typeface="Arial"/>
              </a:defRPr>
            </a:lvl1pPr>
          </a:lstStyle>
          <a:p>
            <a:r>
              <a:rPr lang="es-ES"/>
              <a:t>Haga clic para modificar el estilo de título del patrón</a:t>
            </a:r>
          </a:p>
        </p:txBody>
      </p:sp>
      <p:sp>
        <p:nvSpPr>
          <p:cNvPr id="3" name="Marcador de posición de imagen 2"/>
          <p:cNvSpPr>
            <a:spLocks noGrp="1"/>
          </p:cNvSpPr>
          <p:nvPr>
            <p:ph type="pic" idx="1"/>
          </p:nvPr>
        </p:nvSpPr>
        <p:spPr>
          <a:xfrm>
            <a:off x="1792288" y="612775"/>
            <a:ext cx="5486400" cy="4114800"/>
          </a:xfrm>
        </p:spPr>
        <p:txBody>
          <a:bodyPr anchor="ctr"/>
          <a:lstStyle>
            <a:lvl1pPr marL="0" indent="0" algn="ctr">
              <a:buNone/>
              <a:defRPr sz="3200">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p>
        </p:txBody>
      </p:sp>
      <p:sp>
        <p:nvSpPr>
          <p:cNvPr id="4" name="Marcador de texto 3"/>
          <p:cNvSpPr>
            <a:spLocks noGrp="1"/>
          </p:cNvSpPr>
          <p:nvPr>
            <p:ph type="body" sz="half" idx="2"/>
          </p:nvPr>
        </p:nvSpPr>
        <p:spPr>
          <a:xfrm>
            <a:off x="1792288" y="5442446"/>
            <a:ext cx="5486400" cy="804862"/>
          </a:xfrm>
        </p:spPr>
        <p:txBody>
          <a:bodyPr/>
          <a:lstStyle>
            <a:lvl1pPr marL="0" indent="0" algn="ctr">
              <a:buNone/>
              <a:defRPr sz="1400">
                <a:solidFill>
                  <a:schemeClr val="tx1">
                    <a:lumMod val="65000"/>
                    <a:lumOff val="35000"/>
                  </a:schemeClr>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8" name="Marcador de fecha 3"/>
          <p:cNvSpPr>
            <a:spLocks noGrp="1"/>
          </p:cNvSpPr>
          <p:nvPr>
            <p:ph type="dt" sz="half" idx="10"/>
          </p:nvPr>
        </p:nvSpPr>
        <p:spPr>
          <a:xfrm>
            <a:off x="457200" y="6584800"/>
            <a:ext cx="2133600" cy="187367"/>
          </a:xfrm>
        </p:spPr>
        <p:txBody>
          <a:bodyPr anchor="ctr"/>
          <a:lstStyle>
            <a:lvl1pPr>
              <a:defRPr sz="900" b="1">
                <a:solidFill>
                  <a:srgbClr val="BFBFBF"/>
                </a:solidFill>
                <a:latin typeface="Arial"/>
                <a:cs typeface="Arial"/>
              </a:defRPr>
            </a:lvl1pPr>
          </a:lstStyle>
          <a:p>
            <a:fld id="{357272FC-7409-9241-96D9-C1880B2CBB52}" type="datetimeFigureOut">
              <a:rPr lang="es-ES" smtClean="0"/>
              <a:pPr/>
              <a:t>21/11/2023</a:t>
            </a:fld>
            <a:endParaRPr lang="es-ES"/>
          </a:p>
        </p:txBody>
      </p:sp>
      <p:sp>
        <p:nvSpPr>
          <p:cNvPr id="9" name="Marcador de pie de página 4"/>
          <p:cNvSpPr>
            <a:spLocks noGrp="1"/>
          </p:cNvSpPr>
          <p:nvPr>
            <p:ph type="ftr" sz="quarter" idx="11"/>
          </p:nvPr>
        </p:nvSpPr>
        <p:spPr>
          <a:xfrm>
            <a:off x="3083231" y="6584800"/>
            <a:ext cx="2986593" cy="187367"/>
          </a:xfrm>
        </p:spPr>
        <p:txBody>
          <a:bodyPr anchor="ctr"/>
          <a:lstStyle>
            <a:lvl1pPr>
              <a:defRPr sz="900" b="1">
                <a:solidFill>
                  <a:srgbClr val="BFBFBF"/>
                </a:solidFill>
                <a:latin typeface="Arial"/>
                <a:cs typeface="Arial"/>
              </a:defRPr>
            </a:lvl1pPr>
          </a:lstStyle>
          <a:p>
            <a:endParaRPr lang="es-ES"/>
          </a:p>
        </p:txBody>
      </p:sp>
      <p:sp>
        <p:nvSpPr>
          <p:cNvPr id="10" name="Marcador de número de diapositiva 5"/>
          <p:cNvSpPr>
            <a:spLocks noGrp="1"/>
          </p:cNvSpPr>
          <p:nvPr>
            <p:ph type="sldNum" sz="quarter" idx="12"/>
          </p:nvPr>
        </p:nvSpPr>
        <p:spPr>
          <a:xfrm>
            <a:off x="6499972" y="6584800"/>
            <a:ext cx="1497230" cy="187367"/>
          </a:xfrm>
        </p:spPr>
        <p:txBody>
          <a:bodyPr anchor="ctr"/>
          <a:lstStyle>
            <a:lvl1pPr>
              <a:defRPr sz="900" b="1">
                <a:solidFill>
                  <a:srgbClr val="BFBFBF"/>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4001794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theme" Target="../theme/theme5.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1.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theme" Target="../theme/theme6.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7272FC-7409-9241-96D9-C1880B2CBB52}" type="datetimeFigureOut">
              <a:rPr lang="es-ES" smtClean="0"/>
              <a:t>21/11/2023</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C44E8-1E1C-934E-880E-E8BCEBE213D5}" type="slidenum">
              <a:rPr lang="es-ES" smtClean="0"/>
              <a:t>‹Nº›</a:t>
            </a:fld>
            <a:endParaRPr lang="es-ES"/>
          </a:p>
        </p:txBody>
      </p:sp>
    </p:spTree>
    <p:extLst>
      <p:ext uri="{BB962C8B-B14F-4D97-AF65-F5344CB8AC3E}">
        <p14:creationId xmlns:p14="http://schemas.microsoft.com/office/powerpoint/2010/main" val="602646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698135536"/>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1118470182"/>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2234530939"/>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78302145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36FCCCF-5A9A-4876-93B5-B07C4A7CF72D}" type="datetimeFigureOut">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21/11/2023</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7CDA368-CF17-4A8F-994B-9596AE41D97F}" type="slidenum">
              <a:rPr kumimoji="0" lang="es-CO" sz="1200" b="0" i="0" u="none" strike="noStrike" kern="1200" cap="none" spc="0" normalizeH="0" baseline="0" noProof="0" smtClean="0">
                <a:ln>
                  <a:noFill/>
                </a:ln>
                <a:solidFill>
                  <a:prstClr val="black">
                    <a:tint val="75000"/>
                  </a:prstClr>
                </a:solidFill>
                <a:effectLst/>
                <a:uLnTx/>
                <a:uFillTx/>
                <a:latin typeface="Arial Narrow"/>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CO" sz="1200" b="0" i="0" u="none" strike="noStrike" kern="1200" cap="none" spc="0" normalizeH="0" baseline="0" noProof="0">
              <a:ln>
                <a:noFill/>
              </a:ln>
              <a:solidFill>
                <a:prstClr val="black">
                  <a:tint val="75000"/>
                </a:prstClr>
              </a:solidFill>
              <a:effectLst/>
              <a:uLnTx/>
              <a:uFillTx/>
              <a:latin typeface="Arial Narrow"/>
              <a:ea typeface="+mn-ea"/>
              <a:cs typeface="+mn-cs"/>
            </a:endParaRPr>
          </a:p>
        </p:txBody>
      </p:sp>
    </p:spTree>
    <p:extLst>
      <p:ext uri="{BB962C8B-B14F-4D97-AF65-F5344CB8AC3E}">
        <p14:creationId xmlns:p14="http://schemas.microsoft.com/office/powerpoint/2010/main" val="3336134200"/>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1.jpg"/><Relationship Id="rId1" Type="http://schemas.openxmlformats.org/officeDocument/2006/relationships/slideLayout" Target="../slideLayouts/slideLayout36.xml"/><Relationship Id="rId4" Type="http://schemas.openxmlformats.org/officeDocument/2006/relationships/image" Target="../media/image16.emf"/></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image" Target="../media/image11.jpg"/><Relationship Id="rId1" Type="http://schemas.openxmlformats.org/officeDocument/2006/relationships/slideLayout" Target="../slideLayouts/slideLayout33.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11.jpg"/><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jpg"/><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ww.datos.gov.co/Salud-y-Protecci-n-Social/Registros-Individuales-de-Prestaciom" TargetMode="External"/><Relationship Id="rId2" Type="http://schemas.openxmlformats.org/officeDocument/2006/relationships/image" Target="../media/image12.jpg"/><Relationship Id="rId1" Type="http://schemas.openxmlformats.org/officeDocument/2006/relationships/slideLayout" Target="../slideLayouts/slideLayout61.xml"/><Relationship Id="rId5" Type="http://schemas.openxmlformats.org/officeDocument/2006/relationships/hyperlink" Target="https://www.nortedesantander.gov.co/" TargetMode="External"/><Relationship Id="rId4" Type="http://schemas.openxmlformats.org/officeDocument/2006/relationships/hyperlink" Target="https://teams.microsoft.com/_#/pdf/viewer/teamsSdk/https:~2F~2Fadmonuniajcedu.share"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1.jpg"/><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39.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jpg"/><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6" name="CuadroTexto 5"/>
          <p:cNvSpPr txBox="1"/>
          <p:nvPr/>
        </p:nvSpPr>
        <p:spPr>
          <a:xfrm>
            <a:off x="1340556" y="663222"/>
            <a:ext cx="184666" cy="369332"/>
          </a:xfrm>
          <a:prstGeom prst="rect">
            <a:avLst/>
          </a:prstGeom>
          <a:noFill/>
        </p:spPr>
        <p:txBody>
          <a:bodyPr wrap="none" rtlCol="0">
            <a:spAutoFit/>
          </a:bodyPr>
          <a:lstStyle/>
          <a:p>
            <a:endParaRPr lang="es-ES" dirty="0"/>
          </a:p>
        </p:txBody>
      </p:sp>
      <p:sp>
        <p:nvSpPr>
          <p:cNvPr id="3" name="CuadroTexto 2">
            <a:extLst>
              <a:ext uri="{FF2B5EF4-FFF2-40B4-BE49-F238E27FC236}">
                <a16:creationId xmlns:a16="http://schemas.microsoft.com/office/drawing/2014/main" id="{DC52EB66-9142-4943-8446-E09DD9E09970}"/>
              </a:ext>
            </a:extLst>
          </p:cNvPr>
          <p:cNvSpPr txBox="1"/>
          <p:nvPr/>
        </p:nvSpPr>
        <p:spPr>
          <a:xfrm>
            <a:off x="150312" y="383459"/>
            <a:ext cx="8683972" cy="1261884"/>
          </a:xfrm>
          <a:prstGeom prst="rect">
            <a:avLst/>
          </a:prstGeom>
          <a:noFill/>
        </p:spPr>
        <p:txBody>
          <a:bodyPr wrap="square" rtlCol="0">
            <a:spAutoFit/>
          </a:bodyPr>
          <a:lstStyle/>
          <a:p>
            <a:r>
              <a:rPr lang="es-CO" sz="2800" b="1" kern="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Análisis De La Accesibilidad A Los Servicios De III Y IV Nivel En La Ciudad De Cúcuta Colombia 2021</a:t>
            </a:r>
            <a:endParaRPr lang="es-CO" sz="28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s-CO" sz="20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7" name="CuadroTexto 6">
            <a:extLst>
              <a:ext uri="{FF2B5EF4-FFF2-40B4-BE49-F238E27FC236}">
                <a16:creationId xmlns:a16="http://schemas.microsoft.com/office/drawing/2014/main" id="{EFBB1F4B-9719-8B97-6FAC-D8C4C7531477}"/>
              </a:ext>
            </a:extLst>
          </p:cNvPr>
          <p:cNvSpPr txBox="1"/>
          <p:nvPr/>
        </p:nvSpPr>
        <p:spPr>
          <a:xfrm>
            <a:off x="150312" y="2594028"/>
            <a:ext cx="8875701" cy="3857787"/>
          </a:xfrm>
          <a:prstGeom prst="rect">
            <a:avLst/>
          </a:prstGeom>
          <a:noFill/>
        </p:spPr>
        <p:txBody>
          <a:bodyPr wrap="square">
            <a:spAutoFit/>
          </a:bodyPr>
          <a:lstStyle/>
          <a:p>
            <a:pPr indent="180340" algn="ctr">
              <a:lnSpc>
                <a:spcPct val="200000"/>
              </a:lnSpc>
            </a:pPr>
            <a:endParaRPr lang="es-CO" sz="1800" b="1" kern="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indent="180340" algn="ctr">
              <a:lnSpc>
                <a:spcPct val="200000"/>
              </a:lnSpc>
            </a:pPr>
            <a:endParaRPr lang="es-CO" b="1" kern="0"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indent="180340" algn="ctr">
              <a:lnSpc>
                <a:spcPct val="200000"/>
              </a:lnSpc>
            </a:pPr>
            <a:endParaRPr lang="es-CO" sz="1800" b="1" kern="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indent="180340" algn="ctr">
              <a:lnSpc>
                <a:spcPct val="200000"/>
              </a:lnSpc>
            </a:pPr>
            <a:endParaRPr lang="es-CO" sz="2400" b="1" kern="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indent="180340" algn="ctr">
              <a:lnSpc>
                <a:spcPct val="200000"/>
              </a:lnSpc>
            </a:pPr>
            <a:endParaRPr lang="es-CO" sz="2400" b="1" kern="0"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indent="180340" algn="ctr">
              <a:lnSpc>
                <a:spcPct val="200000"/>
              </a:lnSpc>
            </a:pPr>
            <a:r>
              <a:rPr lang="es-CO" sz="2400" b="1" kern="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Alejandrina Barona    </a:t>
            </a:r>
          </a:p>
        </p:txBody>
      </p:sp>
    </p:spTree>
    <p:extLst>
      <p:ext uri="{BB962C8B-B14F-4D97-AF65-F5344CB8AC3E}">
        <p14:creationId xmlns:p14="http://schemas.microsoft.com/office/powerpoint/2010/main" val="1952289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ítulo 5"/>
          <p:cNvSpPr>
            <a:spLocks noGrp="1"/>
          </p:cNvSpPr>
          <p:nvPr>
            <p:ph type="title"/>
          </p:nvPr>
        </p:nvSpPr>
        <p:spPr/>
        <p:txBody>
          <a:bodyPr>
            <a:normAutofit/>
          </a:body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             RESULTADOS OBJETIVO 2</a:t>
            </a:r>
          </a:p>
        </p:txBody>
      </p:sp>
      <p:graphicFrame>
        <p:nvGraphicFramePr>
          <p:cNvPr id="8" name="Marcador de contenido 16">
            <a:extLst>
              <a:ext uri="{FF2B5EF4-FFF2-40B4-BE49-F238E27FC236}">
                <a16:creationId xmlns:a16="http://schemas.microsoft.com/office/drawing/2014/main" id="{99B46F6F-A635-97E1-2058-CA80397FBF8D}"/>
              </a:ext>
            </a:extLst>
          </p:cNvPr>
          <p:cNvGraphicFramePr>
            <a:graphicFrameLocks noGrp="1"/>
          </p:cNvGraphicFramePr>
          <p:nvPr>
            <p:ph sz="half" idx="2"/>
            <p:extLst>
              <p:ext uri="{D42A27DB-BD31-4B8C-83A1-F6EECF244321}">
                <p14:modId xmlns:p14="http://schemas.microsoft.com/office/powerpoint/2010/main" val="650845955"/>
              </p:ext>
            </p:extLst>
          </p:nvPr>
        </p:nvGraphicFramePr>
        <p:xfrm>
          <a:off x="630238" y="1690689"/>
          <a:ext cx="3868737" cy="4498974"/>
        </p:xfrm>
        <a:graphic>
          <a:graphicData uri="http://schemas.openxmlformats.org/drawingml/2006/chart">
            <c:chart xmlns:c="http://schemas.openxmlformats.org/drawingml/2006/chart" xmlns:r="http://schemas.openxmlformats.org/officeDocument/2006/relationships" r:id="rId3"/>
          </a:graphicData>
        </a:graphic>
      </p:graphicFrame>
      <p:pic>
        <p:nvPicPr>
          <p:cNvPr id="9" name="Marcador de contenido 29">
            <a:extLst>
              <a:ext uri="{FF2B5EF4-FFF2-40B4-BE49-F238E27FC236}">
                <a16:creationId xmlns:a16="http://schemas.microsoft.com/office/drawing/2014/main" id="{3CE3B11F-829C-864F-616F-3EEFB57BBEF4}"/>
              </a:ext>
            </a:extLst>
          </p:cNvPr>
          <p:cNvPicPr>
            <a:picLocks noGrp="1" noChangeAspect="1"/>
          </p:cNvPicPr>
          <p:nvPr>
            <p:ph sz="quarter" idx="4"/>
          </p:nvPr>
        </p:nvPicPr>
        <p:blipFill rotWithShape="1">
          <a:blip r:embed="rId4"/>
          <a:srcRect l="33309"/>
          <a:stretch/>
        </p:blipFill>
        <p:spPr>
          <a:xfrm>
            <a:off x="4498975" y="1843548"/>
            <a:ext cx="4453295" cy="4114800"/>
          </a:xfrm>
          <a:prstGeom prst="rect">
            <a:avLst/>
          </a:prstGeom>
        </p:spPr>
      </p:pic>
      <p:sp>
        <p:nvSpPr>
          <p:cNvPr id="2" name="CuadroTexto 1">
            <a:extLst>
              <a:ext uri="{FF2B5EF4-FFF2-40B4-BE49-F238E27FC236}">
                <a16:creationId xmlns:a16="http://schemas.microsoft.com/office/drawing/2014/main" id="{E7412760-2885-7D03-AB54-5EB47C33A3FD}"/>
              </a:ext>
            </a:extLst>
          </p:cNvPr>
          <p:cNvSpPr txBox="1"/>
          <p:nvPr/>
        </p:nvSpPr>
        <p:spPr>
          <a:xfrm>
            <a:off x="125604" y="6456060"/>
            <a:ext cx="4572000" cy="2308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900" b="0" i="1" u="none" strike="noStrike" kern="1200" cap="none" spc="0" normalizeH="0" baseline="0" noProof="0" dirty="0">
                <a:ln>
                  <a:noFill/>
                </a:ln>
                <a:solidFill>
                  <a:srgbClr val="000000"/>
                </a:solidFill>
                <a:effectLst/>
                <a:uLnTx/>
                <a:uFillTx/>
                <a:latin typeface="Arial Narrow"/>
                <a:ea typeface="+mn-ea"/>
                <a:cs typeface="+mn-cs"/>
              </a:rPr>
              <a:t>Fuente de elaboración propia:Recuperdo de datos abiertos (2021)RIPS</a:t>
            </a:r>
            <a:endParaRPr kumimoji="0" lang="es-CO" sz="900" b="0" i="0" u="none" strike="noStrike" kern="1200" cap="none" spc="0" normalizeH="0" baseline="0" noProof="0" dirty="0">
              <a:ln>
                <a:noFill/>
              </a:ln>
              <a:solidFill>
                <a:prstClr val="black"/>
              </a:solidFill>
              <a:effectLst/>
              <a:uLnTx/>
              <a:uFillTx/>
              <a:latin typeface="Arial Narrow"/>
              <a:ea typeface="+mn-ea"/>
              <a:cs typeface="+mn-cs"/>
            </a:endParaRPr>
          </a:p>
        </p:txBody>
      </p:sp>
    </p:spTree>
    <p:extLst>
      <p:ext uri="{BB962C8B-B14F-4D97-AF65-F5344CB8AC3E}">
        <p14:creationId xmlns:p14="http://schemas.microsoft.com/office/powerpoint/2010/main" val="3904547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ítulo 5"/>
          <p:cNvSpPr>
            <a:spLocks noGrp="1"/>
          </p:cNvSpPr>
          <p:nvPr>
            <p:ph type="title"/>
          </p:nvPr>
        </p:nvSpPr>
        <p:spPr/>
        <p:txBody>
          <a:bodyPr>
            <a:normAutofit/>
          </a:body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             RESULTADOS OBJETIVO 2</a:t>
            </a:r>
          </a:p>
        </p:txBody>
      </p:sp>
      <p:sp>
        <p:nvSpPr>
          <p:cNvPr id="2" name="CuadroTexto 1">
            <a:extLst>
              <a:ext uri="{FF2B5EF4-FFF2-40B4-BE49-F238E27FC236}">
                <a16:creationId xmlns:a16="http://schemas.microsoft.com/office/drawing/2014/main" id="{CF6E5BD4-4310-7795-E3EE-E9A22EB045DD}"/>
              </a:ext>
            </a:extLst>
          </p:cNvPr>
          <p:cNvSpPr txBox="1"/>
          <p:nvPr/>
        </p:nvSpPr>
        <p:spPr>
          <a:xfrm>
            <a:off x="228843" y="6456060"/>
            <a:ext cx="4572000" cy="2308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900" b="0" i="1" u="none" strike="noStrike" kern="1200" cap="none" spc="0" normalizeH="0" baseline="0" noProof="0" dirty="0">
                <a:ln>
                  <a:noFill/>
                </a:ln>
                <a:solidFill>
                  <a:srgbClr val="000000"/>
                </a:solidFill>
                <a:effectLst/>
                <a:uLnTx/>
                <a:uFillTx/>
                <a:latin typeface="Arial Narrow"/>
                <a:ea typeface="+mn-ea"/>
                <a:cs typeface="+mn-cs"/>
              </a:rPr>
              <a:t>Fuente de elaboración propia:Recuperdo de datos abiertos (2021)RIPS</a:t>
            </a:r>
            <a:endParaRPr kumimoji="0" lang="es-CO" sz="900" b="0" i="0" u="none" strike="noStrike" kern="1200" cap="none" spc="0" normalizeH="0" baseline="0" noProof="0" dirty="0">
              <a:ln>
                <a:noFill/>
              </a:ln>
              <a:solidFill>
                <a:prstClr val="black"/>
              </a:solidFill>
              <a:effectLst/>
              <a:uLnTx/>
              <a:uFillTx/>
              <a:latin typeface="Arial Narrow"/>
              <a:ea typeface="+mn-ea"/>
              <a:cs typeface="+mn-cs"/>
            </a:endParaRPr>
          </a:p>
        </p:txBody>
      </p:sp>
      <p:graphicFrame>
        <p:nvGraphicFramePr>
          <p:cNvPr id="10" name="Marcador de contenido 9">
            <a:extLst>
              <a:ext uri="{FF2B5EF4-FFF2-40B4-BE49-F238E27FC236}">
                <a16:creationId xmlns:a16="http://schemas.microsoft.com/office/drawing/2014/main" id="{923A30B0-60DC-C573-97D2-596694A1231F}"/>
              </a:ext>
            </a:extLst>
          </p:cNvPr>
          <p:cNvGraphicFramePr>
            <a:graphicFrameLocks noGrp="1"/>
          </p:cNvGraphicFramePr>
          <p:nvPr>
            <p:ph idx="1"/>
            <p:extLst>
              <p:ext uri="{D42A27DB-BD31-4B8C-83A1-F6EECF244321}">
                <p14:modId xmlns:p14="http://schemas.microsoft.com/office/powerpoint/2010/main" val="2552115939"/>
              </p:ext>
            </p:extLst>
          </p:nvPr>
        </p:nvGraphicFramePr>
        <p:xfrm>
          <a:off x="628650" y="2294318"/>
          <a:ext cx="7886700" cy="3797554"/>
        </p:xfrm>
        <a:graphic>
          <a:graphicData uri="http://schemas.openxmlformats.org/drawingml/2006/table">
            <a:tbl>
              <a:tblPr firstRow="1" firstCol="1" bandRow="1"/>
              <a:tblGrid>
                <a:gridCol w="2468537">
                  <a:extLst>
                    <a:ext uri="{9D8B030D-6E8A-4147-A177-3AD203B41FA5}">
                      <a16:colId xmlns:a16="http://schemas.microsoft.com/office/drawing/2014/main" val="3373117690"/>
                    </a:ext>
                  </a:extLst>
                </a:gridCol>
                <a:gridCol w="2003222">
                  <a:extLst>
                    <a:ext uri="{9D8B030D-6E8A-4147-A177-3AD203B41FA5}">
                      <a16:colId xmlns:a16="http://schemas.microsoft.com/office/drawing/2014/main" val="3154795827"/>
                    </a:ext>
                  </a:extLst>
                </a:gridCol>
                <a:gridCol w="2110481">
                  <a:extLst>
                    <a:ext uri="{9D8B030D-6E8A-4147-A177-3AD203B41FA5}">
                      <a16:colId xmlns:a16="http://schemas.microsoft.com/office/drawing/2014/main" val="172801957"/>
                    </a:ext>
                  </a:extLst>
                </a:gridCol>
                <a:gridCol w="1304460">
                  <a:extLst>
                    <a:ext uri="{9D8B030D-6E8A-4147-A177-3AD203B41FA5}">
                      <a16:colId xmlns:a16="http://schemas.microsoft.com/office/drawing/2014/main" val="3116536641"/>
                    </a:ext>
                  </a:extLst>
                </a:gridCol>
              </a:tblGrid>
              <a:tr h="190500">
                <a:tc gridSpan="4">
                  <a:txBody>
                    <a:bodyPr/>
                    <a:lstStyle/>
                    <a:p>
                      <a:pPr indent="457200" algn="ctr">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DISTRIBUCIÓN DE CASOS ENFERMEDADES DE INTERES</a:t>
                      </a:r>
                    </a:p>
                    <a:p>
                      <a:pPr indent="457200" algn="ctr">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NORTE DE SANTADER</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225846304"/>
                  </a:ext>
                </a:extLst>
              </a:tr>
              <a:tr h="200025">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COOMORBILIDADES </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NUMERO DE CASOS </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2">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GENERO </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s-CO"/>
                    </a:p>
                  </a:txBody>
                  <a:tcPr/>
                </a:tc>
                <a:extLst>
                  <a:ext uri="{0D108BD9-81ED-4DB2-BD59-A6C34878D82A}">
                    <a16:rowId xmlns:a16="http://schemas.microsoft.com/office/drawing/2014/main" val="3436666556"/>
                  </a:ext>
                </a:extLst>
              </a:tr>
              <a:tr h="200025">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MASCULINO</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FEMENINO</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831236303"/>
                  </a:ext>
                </a:extLst>
              </a:tr>
              <a:tr h="190500">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VIH</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634</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489</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155</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1065484"/>
                  </a:ext>
                </a:extLst>
              </a:tr>
              <a:tr h="190500">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HUERFANAS </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360</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188</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172</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9524115"/>
                  </a:ext>
                </a:extLst>
              </a:tr>
              <a:tr h="190500">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IRA QUE NESECITO UCI</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235</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132</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98</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7499326"/>
                  </a:ext>
                </a:extLst>
              </a:tr>
              <a:tr h="190500">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CANCER INFANTIL </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54</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0670090"/>
                  </a:ext>
                </a:extLst>
              </a:tr>
              <a:tr h="190500">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 MAMA</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459</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MUJERES 100%</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459</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7953069"/>
                  </a:ext>
                </a:extLst>
              </a:tr>
              <a:tr h="190500">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 CUELLO UTRINO</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MUJERES 100%</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4881524"/>
                  </a:ext>
                </a:extLst>
              </a:tr>
              <a:tr h="190500">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DEPRESION </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MX" sz="1200" kern="100" dirty="0">
                          <a:effectLst/>
                          <a:latin typeface="Times New Roman" panose="02020603050405020304" pitchFamily="18" charset="0"/>
                          <a:ea typeface="Calibri" panose="020F0502020204030204" pitchFamily="34" charset="0"/>
                          <a:cs typeface="Times New Roman" panose="02020603050405020304" pitchFamily="18" charset="0"/>
                        </a:rPr>
                        <a:t>893</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SIN DATO</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SIN DATO</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2691541"/>
                  </a:ext>
                </a:extLst>
              </a:tr>
              <a:tr h="190500">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HEPATITIS </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340</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265</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5854451"/>
                  </a:ext>
                </a:extLst>
              </a:tr>
              <a:tr h="190500">
                <a:tc>
                  <a:txBody>
                    <a:bodyPr/>
                    <a:lstStyle/>
                    <a:p>
                      <a:pPr indent="457200" algn="just">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MX" sz="1200" kern="100" dirty="0">
                          <a:effectLst/>
                          <a:latin typeface="Times New Roman" panose="02020603050405020304" pitchFamily="18" charset="0"/>
                          <a:ea typeface="Calibri" panose="020F0502020204030204" pitchFamily="34" charset="0"/>
                          <a:cs typeface="Times New Roman" panose="02020603050405020304" pitchFamily="18" charset="0"/>
                        </a:rPr>
                        <a:t>3,176</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1085</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200000"/>
                        </a:lnSpc>
                      </a:pPr>
                      <a:r>
                        <a:rPr lang="es-CO" sz="1100" kern="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1183</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3413687"/>
                  </a:ext>
                </a:extLst>
              </a:tr>
            </a:tbl>
          </a:graphicData>
        </a:graphic>
      </p:graphicFrame>
    </p:spTree>
    <p:extLst>
      <p:ext uri="{BB962C8B-B14F-4D97-AF65-F5344CB8AC3E}">
        <p14:creationId xmlns:p14="http://schemas.microsoft.com/office/powerpoint/2010/main" val="24009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ítulo 5"/>
          <p:cNvSpPr>
            <a:spLocks noGrp="1"/>
          </p:cNvSpPr>
          <p:nvPr>
            <p:ph type="title"/>
          </p:nvPr>
        </p:nvSpPr>
        <p:spPr/>
        <p:txBody>
          <a:bodyPr>
            <a:normAutofit/>
          </a:body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             RESULTADOS OBJETIVO 3</a:t>
            </a:r>
          </a:p>
        </p:txBody>
      </p:sp>
      <p:sp>
        <p:nvSpPr>
          <p:cNvPr id="2" name="CuadroTexto 1">
            <a:extLst>
              <a:ext uri="{FF2B5EF4-FFF2-40B4-BE49-F238E27FC236}">
                <a16:creationId xmlns:a16="http://schemas.microsoft.com/office/drawing/2014/main" id="{E68F959F-37C7-BC6F-6C96-C4DB005BFDD9}"/>
              </a:ext>
            </a:extLst>
          </p:cNvPr>
          <p:cNvSpPr txBox="1"/>
          <p:nvPr/>
        </p:nvSpPr>
        <p:spPr>
          <a:xfrm>
            <a:off x="125604" y="6456060"/>
            <a:ext cx="4572000" cy="2308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900" b="0" i="1" u="none" strike="noStrike" kern="1200" cap="none" spc="0" normalizeH="0" baseline="0" noProof="0" dirty="0">
                <a:ln>
                  <a:noFill/>
                </a:ln>
                <a:solidFill>
                  <a:srgbClr val="000000"/>
                </a:solidFill>
                <a:effectLst/>
                <a:uLnTx/>
                <a:uFillTx/>
                <a:latin typeface="Arial Narrow"/>
                <a:ea typeface="+mn-ea"/>
                <a:cs typeface="+mn-cs"/>
              </a:rPr>
              <a:t>Fuente de elaboración propia:Recuperdo de datos abiertos (2021)RIPS</a:t>
            </a:r>
            <a:endParaRPr kumimoji="0" lang="es-CO" sz="900" b="0" i="0" u="none" strike="noStrike" kern="1200" cap="none" spc="0" normalizeH="0" baseline="0" noProof="0" dirty="0">
              <a:ln>
                <a:noFill/>
              </a:ln>
              <a:solidFill>
                <a:prstClr val="black"/>
              </a:solidFill>
              <a:effectLst/>
              <a:uLnTx/>
              <a:uFillTx/>
              <a:latin typeface="Arial Narrow"/>
              <a:ea typeface="+mn-ea"/>
              <a:cs typeface="+mn-cs"/>
            </a:endParaRPr>
          </a:p>
        </p:txBody>
      </p:sp>
      <p:graphicFrame>
        <p:nvGraphicFramePr>
          <p:cNvPr id="7" name="Marcador de contenido 6">
            <a:extLst>
              <a:ext uri="{FF2B5EF4-FFF2-40B4-BE49-F238E27FC236}">
                <a16:creationId xmlns:a16="http://schemas.microsoft.com/office/drawing/2014/main" id="{5906266D-B9B9-581F-0BA0-4023DC31C161}"/>
              </a:ext>
            </a:extLst>
          </p:cNvPr>
          <p:cNvGraphicFramePr>
            <a:graphicFrameLocks noGrp="1"/>
          </p:cNvGraphicFramePr>
          <p:nvPr>
            <p:ph idx="1"/>
            <p:extLst>
              <p:ext uri="{D42A27DB-BD31-4B8C-83A1-F6EECF244321}">
                <p14:modId xmlns:p14="http://schemas.microsoft.com/office/powerpoint/2010/main" val="1290887804"/>
              </p:ext>
            </p:extLst>
          </p:nvPr>
        </p:nvGraphicFramePr>
        <p:xfrm>
          <a:off x="346667" y="1690689"/>
          <a:ext cx="4486590" cy="3647346"/>
        </p:xfrm>
        <a:graphic>
          <a:graphicData uri="http://schemas.openxmlformats.org/drawingml/2006/table">
            <a:tbl>
              <a:tblPr/>
              <a:tblGrid>
                <a:gridCol w="3402270">
                  <a:extLst>
                    <a:ext uri="{9D8B030D-6E8A-4147-A177-3AD203B41FA5}">
                      <a16:colId xmlns:a16="http://schemas.microsoft.com/office/drawing/2014/main" val="3422864776"/>
                    </a:ext>
                  </a:extLst>
                </a:gridCol>
                <a:gridCol w="590465">
                  <a:extLst>
                    <a:ext uri="{9D8B030D-6E8A-4147-A177-3AD203B41FA5}">
                      <a16:colId xmlns:a16="http://schemas.microsoft.com/office/drawing/2014/main" val="3813505383"/>
                    </a:ext>
                  </a:extLst>
                </a:gridCol>
                <a:gridCol w="493855">
                  <a:extLst>
                    <a:ext uri="{9D8B030D-6E8A-4147-A177-3AD203B41FA5}">
                      <a16:colId xmlns:a16="http://schemas.microsoft.com/office/drawing/2014/main" val="3053009659"/>
                    </a:ext>
                  </a:extLst>
                </a:gridCol>
              </a:tblGrid>
              <a:tr h="244161">
                <a:tc>
                  <a:txBody>
                    <a:bodyPr/>
                    <a:lstStyle/>
                    <a:p>
                      <a:pPr algn="just" fontAlgn="b"/>
                      <a:r>
                        <a:rPr lang="es-CO" sz="1200" b="0" i="0" u="none" strike="noStrike" dirty="0">
                          <a:solidFill>
                            <a:srgbClr val="000000"/>
                          </a:solidFill>
                          <a:effectLst/>
                          <a:latin typeface="Times New Roman" panose="02020603050405020304" pitchFamily="18" charset="0"/>
                        </a:rPr>
                        <a:t>MACROMOTIVO</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just" fontAlgn="b"/>
                      <a:r>
                        <a:rPr lang="es-CO" sz="1200" b="0" i="0" u="none" strike="noStrike" dirty="0">
                          <a:solidFill>
                            <a:srgbClr val="000000"/>
                          </a:solidFill>
                          <a:effectLst/>
                          <a:latin typeface="Times New Roman" panose="02020603050405020304" pitchFamily="18" charset="0"/>
                        </a:rPr>
                        <a:t>Cant</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just" fontAlgn="b"/>
                      <a:r>
                        <a:rPr lang="es-CO" sz="1200" b="0" i="0" u="none" strike="noStrike" dirty="0">
                          <a:solidFill>
                            <a:srgbClr val="000000"/>
                          </a:solidFill>
                          <a:effectLst/>
                          <a:latin typeface="Times New Roman" panose="02020603050405020304" pitchFamily="18" charset="0"/>
                        </a:rPr>
                        <a:t>% Part</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537047370"/>
                  </a:ext>
                </a:extLst>
              </a:tr>
              <a:tr h="347724">
                <a:tc>
                  <a:txBody>
                    <a:bodyPr/>
                    <a:lstStyle/>
                    <a:p>
                      <a:pPr algn="l" fontAlgn="b"/>
                      <a:r>
                        <a:rPr lang="es-MX" sz="1200" b="0" i="0" u="none" strike="noStrike" dirty="0">
                          <a:solidFill>
                            <a:srgbClr val="000000"/>
                          </a:solidFill>
                          <a:effectLst/>
                          <a:latin typeface="Times New Roman" panose="02020603050405020304" pitchFamily="18" charset="0"/>
                        </a:rPr>
                        <a:t>RESTRICCIÓN EN EL ACCESO A LOS SERVICIOS DE SALUD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l" fontAlgn="b"/>
                      <a:r>
                        <a:rPr lang="es-CO" sz="1200" b="0" i="0" u="none" strike="noStrike" dirty="0">
                          <a:solidFill>
                            <a:srgbClr val="000000"/>
                          </a:solidFill>
                          <a:effectLst/>
                          <a:latin typeface="Times New Roman" panose="02020603050405020304" pitchFamily="18" charset="0"/>
                        </a:rPr>
                        <a:t>  844.185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r" fontAlgn="b"/>
                      <a:r>
                        <a:rPr lang="es-CO" sz="1200" b="0" i="0" u="none" strike="noStrike" dirty="0">
                          <a:solidFill>
                            <a:srgbClr val="000000"/>
                          </a:solidFill>
                          <a:effectLst/>
                          <a:latin typeface="Times New Roman" panose="02020603050405020304" pitchFamily="18" charset="0"/>
                        </a:rPr>
                        <a:t>84,7%</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2708808773"/>
                  </a:ext>
                </a:extLst>
              </a:tr>
              <a:tr h="347724">
                <a:tc>
                  <a:txBody>
                    <a:bodyPr/>
                    <a:lstStyle/>
                    <a:p>
                      <a:pPr algn="l" fontAlgn="b"/>
                      <a:r>
                        <a:rPr lang="es-MX" sz="1200" b="0" i="0" u="none" strike="noStrike" dirty="0">
                          <a:solidFill>
                            <a:srgbClr val="000000"/>
                          </a:solidFill>
                          <a:effectLst/>
                          <a:latin typeface="Times New Roman" panose="02020603050405020304" pitchFamily="18" charset="0"/>
                        </a:rPr>
                        <a:t>INSATISFACCIÓN DEL USUARIO CON EL PROCESO ADMINISTRATIVO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200" b="0" i="0" u="none" strike="noStrike" dirty="0">
                          <a:solidFill>
                            <a:srgbClr val="000000"/>
                          </a:solidFill>
                          <a:effectLst/>
                          <a:latin typeface="Times New Roman" panose="02020603050405020304" pitchFamily="18" charset="0"/>
                        </a:rPr>
                        <a:t>    60.899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dirty="0">
                          <a:solidFill>
                            <a:srgbClr val="000000"/>
                          </a:solidFill>
                          <a:effectLst/>
                          <a:latin typeface="Times New Roman" panose="02020603050405020304" pitchFamily="18" charset="0"/>
                        </a:rPr>
                        <a:t>6,1%</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9896744"/>
                  </a:ext>
                </a:extLst>
              </a:tr>
              <a:tr h="347724">
                <a:tc>
                  <a:txBody>
                    <a:bodyPr/>
                    <a:lstStyle/>
                    <a:p>
                      <a:pPr algn="l" fontAlgn="b"/>
                      <a:r>
                        <a:rPr lang="es-MX" sz="1200" b="0" i="0" u="none" strike="noStrike" dirty="0">
                          <a:solidFill>
                            <a:srgbClr val="000000"/>
                          </a:solidFill>
                          <a:effectLst/>
                          <a:latin typeface="Times New Roman" panose="02020603050405020304" pitchFamily="18" charset="0"/>
                        </a:rPr>
                        <a:t>DEFICIENCIA EN LA EFECTIVIDAD DE LA ATENCIÓN EN SALUD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200" b="0" i="0" u="none" strike="noStrike">
                          <a:solidFill>
                            <a:srgbClr val="000000"/>
                          </a:solidFill>
                          <a:effectLst/>
                          <a:latin typeface="Times New Roman" panose="02020603050405020304" pitchFamily="18" charset="0"/>
                        </a:rPr>
                        <a:t>    47.726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dirty="0">
                          <a:solidFill>
                            <a:srgbClr val="000000"/>
                          </a:solidFill>
                          <a:effectLst/>
                          <a:latin typeface="Times New Roman" panose="02020603050405020304" pitchFamily="18" charset="0"/>
                        </a:rPr>
                        <a:t>4,8%</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5226346"/>
                  </a:ext>
                </a:extLst>
              </a:tr>
              <a:tr h="347724">
                <a:tc>
                  <a:txBody>
                    <a:bodyPr/>
                    <a:lstStyle/>
                    <a:p>
                      <a:pPr algn="l" fontAlgn="b"/>
                      <a:r>
                        <a:rPr lang="es-MX" sz="1200" b="0" i="0" u="none" strike="noStrike">
                          <a:solidFill>
                            <a:srgbClr val="000000"/>
                          </a:solidFill>
                          <a:effectLst/>
                          <a:latin typeface="Times New Roman" panose="02020603050405020304" pitchFamily="18" charset="0"/>
                        </a:rPr>
                        <a:t>NO RECONOCIMIENTO DE LAS PRESTACIONES ECONÓMICAS</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200" b="0" i="0" u="none" strike="noStrike">
                          <a:solidFill>
                            <a:srgbClr val="000000"/>
                          </a:solidFill>
                          <a:effectLst/>
                          <a:latin typeface="Times New Roman" panose="02020603050405020304" pitchFamily="18" charset="0"/>
                        </a:rPr>
                        <a:t>    37.752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dirty="0">
                          <a:solidFill>
                            <a:srgbClr val="000000"/>
                          </a:solidFill>
                          <a:effectLst/>
                          <a:latin typeface="Times New Roman" panose="02020603050405020304" pitchFamily="18" charset="0"/>
                        </a:rPr>
                        <a:t>3,8%</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5213660"/>
                  </a:ext>
                </a:extLst>
              </a:tr>
              <a:tr h="688779">
                <a:tc>
                  <a:txBody>
                    <a:bodyPr/>
                    <a:lstStyle/>
                    <a:p>
                      <a:pPr algn="l" fontAlgn="b"/>
                      <a:r>
                        <a:rPr lang="es-MX" sz="1200" b="0" i="0" u="none" strike="noStrike" dirty="0">
                          <a:solidFill>
                            <a:srgbClr val="000000"/>
                          </a:solidFill>
                          <a:effectLst/>
                          <a:latin typeface="Times New Roman" panose="02020603050405020304" pitchFamily="18" charset="0"/>
                        </a:rPr>
                        <a:t>PETICIONES, QUEJAS Y RECLAMOS INTERPUESTAS POR IPS-EPS, ENTIDADES TERRITORIALES Y ORGANISMOS DE CONTROL Y VIGILANCIA</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200" b="0" i="0" u="none" strike="noStrike">
                          <a:solidFill>
                            <a:srgbClr val="000000"/>
                          </a:solidFill>
                          <a:effectLst/>
                          <a:latin typeface="Times New Roman" panose="02020603050405020304" pitchFamily="18" charset="0"/>
                        </a:rPr>
                        <a:t>      3.449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solidFill>
                            <a:srgbClr val="000000"/>
                          </a:solidFill>
                          <a:effectLst/>
                          <a:latin typeface="Times New Roman" panose="02020603050405020304" pitchFamily="18" charset="0"/>
                        </a:rPr>
                        <a:t>0,3%</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3215187"/>
                  </a:ext>
                </a:extLst>
              </a:tr>
              <a:tr h="518251">
                <a:tc>
                  <a:txBody>
                    <a:bodyPr/>
                    <a:lstStyle/>
                    <a:p>
                      <a:pPr algn="l" fontAlgn="b"/>
                      <a:r>
                        <a:rPr lang="es-MX" sz="1200" b="0" i="0" u="none" strike="noStrike">
                          <a:solidFill>
                            <a:srgbClr val="000000"/>
                          </a:solidFill>
                          <a:effectLst/>
                          <a:latin typeface="Times New Roman" panose="02020603050405020304" pitchFamily="18" charset="0"/>
                        </a:rPr>
                        <a:t>FALTA DE DISPONIBILIDAD O INAPROPIADO MANEJO DEL RECURSOS HUMANO Y FÍSICO PARA LA ATENCIÓN</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200" b="0" i="0" u="none" strike="noStrike">
                          <a:solidFill>
                            <a:srgbClr val="000000"/>
                          </a:solidFill>
                          <a:effectLst/>
                          <a:latin typeface="Times New Roman" panose="02020603050405020304" pitchFamily="18" charset="0"/>
                        </a:rPr>
                        <a:t>      1.439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solidFill>
                            <a:srgbClr val="000000"/>
                          </a:solidFill>
                          <a:effectLst/>
                          <a:latin typeface="Times New Roman" panose="02020603050405020304" pitchFamily="18" charset="0"/>
                        </a:rPr>
                        <a:t>0,1%</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5431934"/>
                  </a:ext>
                </a:extLst>
              </a:tr>
              <a:tr h="347724">
                <a:tc>
                  <a:txBody>
                    <a:bodyPr/>
                    <a:lstStyle/>
                    <a:p>
                      <a:pPr algn="l" fontAlgn="b"/>
                      <a:r>
                        <a:rPr lang="es-MX" sz="1200" b="0" i="0" u="none" strike="noStrike">
                          <a:solidFill>
                            <a:srgbClr val="000000"/>
                          </a:solidFill>
                          <a:effectLst/>
                          <a:latin typeface="Times New Roman" panose="02020603050405020304" pitchFamily="18" charset="0"/>
                        </a:rPr>
                        <a:t>INSATISFACCIÓN DEL USUARIO CON EL PROCESO ADMINISTRATIVO</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200" b="0" i="0" u="none" strike="noStrike">
                          <a:solidFill>
                            <a:srgbClr val="000000"/>
                          </a:solidFill>
                          <a:effectLst/>
                          <a:latin typeface="Times New Roman" panose="02020603050405020304" pitchFamily="18" charset="0"/>
                        </a:rPr>
                        <a:t>      1.283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solidFill>
                            <a:srgbClr val="000000"/>
                          </a:solidFill>
                          <a:effectLst/>
                          <a:latin typeface="Times New Roman" panose="02020603050405020304" pitchFamily="18" charset="0"/>
                        </a:rPr>
                        <a:t>0,1%</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2472042"/>
                  </a:ext>
                </a:extLst>
              </a:tr>
              <a:tr h="244161">
                <a:tc>
                  <a:txBody>
                    <a:bodyPr/>
                    <a:lstStyle/>
                    <a:p>
                      <a:pPr algn="l" fontAlgn="b"/>
                      <a:r>
                        <a:rPr lang="es-CO" sz="1200" b="0" i="0" u="none" strike="noStrike">
                          <a:solidFill>
                            <a:srgbClr val="000000"/>
                          </a:solidFill>
                          <a:effectLst/>
                          <a:latin typeface="Times New Roman" panose="02020603050405020304" pitchFamily="18" charset="0"/>
                        </a:rPr>
                        <a:t>Total general</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200" b="0" i="0" u="none" strike="noStrike">
                          <a:solidFill>
                            <a:srgbClr val="000000"/>
                          </a:solidFill>
                          <a:effectLst/>
                          <a:latin typeface="Times New Roman" panose="02020603050405020304" pitchFamily="18" charset="0"/>
                        </a:rPr>
                        <a:t>  996.733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dirty="0">
                          <a:solidFill>
                            <a:srgbClr val="000000"/>
                          </a:solidFill>
                          <a:effectLst/>
                          <a:latin typeface="Times New Roman" panose="02020603050405020304" pitchFamily="18" charset="0"/>
                        </a:rPr>
                        <a:t>100,0%</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8433550"/>
                  </a:ext>
                </a:extLst>
              </a:tr>
            </a:tbl>
          </a:graphicData>
        </a:graphic>
      </p:graphicFrame>
      <mc:AlternateContent xmlns:mc="http://schemas.openxmlformats.org/markup-compatibility/2006" xmlns:cx2="http://schemas.microsoft.com/office/drawing/2015/10/21/chartex">
        <mc:Choice Requires="cx2">
          <p:graphicFrame>
            <p:nvGraphicFramePr>
              <p:cNvPr id="9" name="Gráfico 8">
                <a:extLst>
                  <a:ext uri="{FF2B5EF4-FFF2-40B4-BE49-F238E27FC236}">
                    <a16:creationId xmlns:a16="http://schemas.microsoft.com/office/drawing/2014/main" id="{4FF3FF5D-E1EA-F248-FFFD-A9F6B882D60E}"/>
                  </a:ext>
                </a:extLst>
              </p:cNvPr>
              <p:cNvGraphicFramePr/>
              <p:nvPr>
                <p:extLst>
                  <p:ext uri="{D42A27DB-BD31-4B8C-83A1-F6EECF244321}">
                    <p14:modId xmlns:p14="http://schemas.microsoft.com/office/powerpoint/2010/main" val="4268444577"/>
                  </p:ext>
                </p:extLst>
              </p:nvPr>
            </p:nvGraphicFramePr>
            <p:xfrm>
              <a:off x="5456254" y="1848898"/>
              <a:ext cx="3059095" cy="3145134"/>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9" name="Gráfico 8">
                <a:extLst>
                  <a:ext uri="{FF2B5EF4-FFF2-40B4-BE49-F238E27FC236}">
                    <a16:creationId xmlns:a16="http://schemas.microsoft.com/office/drawing/2014/main" id="{4FF3FF5D-E1EA-F248-FFFD-A9F6B882D60E}"/>
                  </a:ext>
                </a:extLst>
              </p:cNvPr>
              <p:cNvPicPr>
                <a:picLocks noGrp="1" noRot="1" noChangeAspect="1" noMove="1" noResize="1" noEditPoints="1" noAdjustHandles="1" noChangeArrowheads="1" noChangeShapeType="1"/>
              </p:cNvPicPr>
              <p:nvPr/>
            </p:nvPicPr>
            <p:blipFill>
              <a:blip r:embed="rId4"/>
              <a:stretch>
                <a:fillRect/>
              </a:stretch>
            </p:blipFill>
            <p:spPr>
              <a:xfrm>
                <a:off x="5456254" y="1848898"/>
                <a:ext cx="3059095" cy="3145134"/>
              </a:xfrm>
              <a:prstGeom prst="rect">
                <a:avLst/>
              </a:prstGeom>
            </p:spPr>
          </p:pic>
        </mc:Fallback>
      </mc:AlternateContent>
    </p:spTree>
    <p:extLst>
      <p:ext uri="{BB962C8B-B14F-4D97-AF65-F5344CB8AC3E}">
        <p14:creationId xmlns:p14="http://schemas.microsoft.com/office/powerpoint/2010/main" val="109401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ítulo 5"/>
          <p:cNvSpPr>
            <a:spLocks noGrp="1"/>
          </p:cNvSpPr>
          <p:nvPr>
            <p:ph type="title"/>
          </p:nvPr>
        </p:nvSpPr>
        <p:spPr/>
        <p:txBody>
          <a:bodyPr>
            <a:normAutofit/>
          </a:body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             RESULTADOS </a:t>
            </a:r>
            <a:r>
              <a:rPr lang="es-ES" sz="2500" b="1" dirty="0" err="1">
                <a:solidFill>
                  <a:schemeClr val="bg1"/>
                </a:solidFill>
                <a:latin typeface="Tahoma" panose="020B0604030504040204" pitchFamily="34" charset="0"/>
                <a:ea typeface="Tahoma" panose="020B0604030504040204" pitchFamily="34" charset="0"/>
                <a:cs typeface="Tahoma" panose="020B0604030504040204" pitchFamily="34" charset="0"/>
              </a:rPr>
              <a:t>RESULTADOS</a:t>
            </a:r>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 OBJETIVO 3</a:t>
            </a:r>
          </a:p>
        </p:txBody>
      </p:sp>
      <p:graphicFrame>
        <p:nvGraphicFramePr>
          <p:cNvPr id="2" name="Marcador de contenido 7">
            <a:extLst>
              <a:ext uri="{FF2B5EF4-FFF2-40B4-BE49-F238E27FC236}">
                <a16:creationId xmlns:a16="http://schemas.microsoft.com/office/drawing/2014/main" id="{190128EF-6588-6148-5542-04F1E18373BF}"/>
              </a:ext>
            </a:extLst>
          </p:cNvPr>
          <p:cNvGraphicFramePr>
            <a:graphicFrameLocks noGrp="1"/>
          </p:cNvGraphicFramePr>
          <p:nvPr>
            <p:ph idx="1"/>
            <p:extLst>
              <p:ext uri="{D42A27DB-BD31-4B8C-83A1-F6EECF244321}">
                <p14:modId xmlns:p14="http://schemas.microsoft.com/office/powerpoint/2010/main" val="2559102906"/>
              </p:ext>
            </p:extLst>
          </p:nvPr>
        </p:nvGraphicFramePr>
        <p:xfrm>
          <a:off x="628650" y="1690688"/>
          <a:ext cx="7886700" cy="4651117"/>
        </p:xfrm>
        <a:graphic>
          <a:graphicData uri="http://schemas.openxmlformats.org/drawingml/2006/chart">
            <c:chart xmlns:c="http://schemas.openxmlformats.org/drawingml/2006/chart" xmlns:r="http://schemas.openxmlformats.org/officeDocument/2006/relationships" r:id="rId3"/>
          </a:graphicData>
        </a:graphic>
      </p:graphicFrame>
      <p:sp>
        <p:nvSpPr>
          <p:cNvPr id="7" name="CuadroTexto 6">
            <a:extLst>
              <a:ext uri="{FF2B5EF4-FFF2-40B4-BE49-F238E27FC236}">
                <a16:creationId xmlns:a16="http://schemas.microsoft.com/office/drawing/2014/main" id="{2990A65B-8DD3-067A-53DC-B448BEE644AE}"/>
              </a:ext>
            </a:extLst>
          </p:cNvPr>
          <p:cNvSpPr txBox="1"/>
          <p:nvPr/>
        </p:nvSpPr>
        <p:spPr>
          <a:xfrm>
            <a:off x="117985" y="6477917"/>
            <a:ext cx="8205635" cy="230832"/>
          </a:xfrm>
          <a:prstGeom prst="rect">
            <a:avLst/>
          </a:prstGeom>
          <a:noFill/>
        </p:spPr>
        <p:txBody>
          <a:bodyPr wrap="square">
            <a:spAutoFit/>
          </a:bodyPr>
          <a:lstStyle/>
          <a:p>
            <a:r>
              <a:rPr lang="es-MX" sz="900" b="0" i="1" dirty="0">
                <a:solidFill>
                  <a:srgbClr val="000000"/>
                </a:solidFill>
                <a:effectLst/>
              </a:rPr>
              <a:t>Fuente de </a:t>
            </a:r>
            <a:r>
              <a:rPr lang="es-MX" sz="900" b="0" i="1" dirty="0" err="1">
                <a:solidFill>
                  <a:srgbClr val="000000"/>
                </a:solidFill>
                <a:effectLst/>
              </a:rPr>
              <a:t>elaboracion</a:t>
            </a:r>
            <a:r>
              <a:rPr lang="es-MX" sz="900" b="0" i="1" dirty="0">
                <a:solidFill>
                  <a:srgbClr val="000000"/>
                </a:solidFill>
                <a:effectLst/>
              </a:rPr>
              <a:t> propia:Recuperdo de datos abiertos (2021)PQRD SNS </a:t>
            </a:r>
            <a:endParaRPr lang="es-CO" sz="900" dirty="0"/>
          </a:p>
        </p:txBody>
      </p:sp>
    </p:spTree>
    <p:extLst>
      <p:ext uri="{BB962C8B-B14F-4D97-AF65-F5344CB8AC3E}">
        <p14:creationId xmlns:p14="http://schemas.microsoft.com/office/powerpoint/2010/main" val="3995464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ítulo 5"/>
          <p:cNvSpPr>
            <a:spLocks noGrp="1"/>
          </p:cNvSpPr>
          <p:nvPr>
            <p:ph type="title"/>
          </p:nvPr>
        </p:nvSpPr>
        <p:spPr/>
        <p:txBody>
          <a:bodyPr>
            <a:normAutofit/>
          </a:body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             RESULTADOS OBJETIVO 3</a:t>
            </a:r>
          </a:p>
        </p:txBody>
      </p:sp>
      <p:pic>
        <p:nvPicPr>
          <p:cNvPr id="7" name="Marcador de contenido 6">
            <a:extLst>
              <a:ext uri="{FF2B5EF4-FFF2-40B4-BE49-F238E27FC236}">
                <a16:creationId xmlns:a16="http://schemas.microsoft.com/office/drawing/2014/main" id="{5EEE30B5-A049-B51A-DE08-A46A90BDDB80}"/>
              </a:ext>
            </a:extLst>
          </p:cNvPr>
          <p:cNvPicPr>
            <a:picLocks noGrp="1" noChangeAspect="1"/>
          </p:cNvPicPr>
          <p:nvPr>
            <p:ph idx="1"/>
          </p:nvPr>
        </p:nvPicPr>
        <p:blipFill>
          <a:blip r:embed="rId3"/>
          <a:stretch>
            <a:fillRect/>
          </a:stretch>
        </p:blipFill>
        <p:spPr>
          <a:xfrm>
            <a:off x="0" y="1548580"/>
            <a:ext cx="9144000" cy="4944293"/>
          </a:xfrm>
        </p:spPr>
      </p:pic>
    </p:spTree>
    <p:extLst>
      <p:ext uri="{BB962C8B-B14F-4D97-AF65-F5344CB8AC3E}">
        <p14:creationId xmlns:p14="http://schemas.microsoft.com/office/powerpoint/2010/main" val="2967051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O" sz="3600" dirty="0">
                <a:latin typeface="Tahoma" panose="020B0604030504040204" pitchFamily="34" charset="0"/>
                <a:ea typeface="Tahoma" panose="020B0604030504040204" pitchFamily="34" charset="0"/>
                <a:cs typeface="Tahoma" panose="020B0604030504040204" pitchFamily="34" charset="0"/>
              </a:rPr>
              <a:t>DISCUSIÓN DE LOS RESULTADOS</a:t>
            </a:r>
            <a:endParaRPr lang="en-US" sz="36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5" name="Tabla 4">
            <a:extLst>
              <a:ext uri="{FF2B5EF4-FFF2-40B4-BE49-F238E27FC236}">
                <a16:creationId xmlns:a16="http://schemas.microsoft.com/office/drawing/2014/main" id="{04AE40DD-F9B4-C2C6-9066-D9CAF7463B23}"/>
              </a:ext>
            </a:extLst>
          </p:cNvPr>
          <p:cNvGraphicFramePr>
            <a:graphicFrameLocks noGrp="1"/>
          </p:cNvGraphicFramePr>
          <p:nvPr>
            <p:extLst>
              <p:ext uri="{D42A27DB-BD31-4B8C-83A1-F6EECF244321}">
                <p14:modId xmlns:p14="http://schemas.microsoft.com/office/powerpoint/2010/main" val="4047036473"/>
              </p:ext>
            </p:extLst>
          </p:nvPr>
        </p:nvGraphicFramePr>
        <p:xfrm>
          <a:off x="430924" y="1230923"/>
          <a:ext cx="8358554" cy="4194975"/>
        </p:xfrm>
        <a:graphic>
          <a:graphicData uri="http://schemas.openxmlformats.org/drawingml/2006/table">
            <a:tbl>
              <a:tblPr>
                <a:tableStyleId>{5C22544A-7EE6-4342-B048-85BDC9FD1C3A}</a:tableStyleId>
              </a:tblPr>
              <a:tblGrid>
                <a:gridCol w="8358554">
                  <a:extLst>
                    <a:ext uri="{9D8B030D-6E8A-4147-A177-3AD203B41FA5}">
                      <a16:colId xmlns:a16="http://schemas.microsoft.com/office/drawing/2014/main" val="664606491"/>
                    </a:ext>
                  </a:extLst>
                </a:gridCol>
              </a:tblGrid>
              <a:tr h="216277">
                <a:tc>
                  <a:txBody>
                    <a:bodyPr/>
                    <a:lstStyle/>
                    <a:p>
                      <a:pPr algn="l" fontAlgn="ctr"/>
                      <a:r>
                        <a:rPr lang="es-MX" sz="1400" b="0" i="0" u="none" strike="noStrike" dirty="0">
                          <a:solidFill>
                            <a:srgbClr val="000000"/>
                          </a:solidFill>
                          <a:effectLst/>
                          <a:latin typeface="Times New Roman" panose="02020603050405020304" pitchFamily="18" charset="0"/>
                          <a:cs typeface="Times New Roman" panose="02020603050405020304" pitchFamily="18" charset="0"/>
                        </a:rPr>
                        <a:t> </a:t>
                      </a:r>
                      <a:r>
                        <a:rPr lang="es-CO" sz="1400" b="0" i="0" u="none" strike="noStrike" dirty="0">
                          <a:solidFill>
                            <a:srgbClr val="000000"/>
                          </a:solidFill>
                          <a:effectLst/>
                          <a:latin typeface="Times New Roman" panose="02020603050405020304" pitchFamily="18" charset="0"/>
                          <a:cs typeface="Times New Roman" panose="02020603050405020304" pitchFamily="18" charset="0"/>
                        </a:rPr>
                        <a:t>Objetivo 1</a:t>
                      </a:r>
                    </a:p>
                  </a:txBody>
                  <a:tcPr marL="9409" marR="9409" marT="9409" marB="0" anchor="ctr"/>
                </a:tc>
                <a:extLst>
                  <a:ext uri="{0D108BD9-81ED-4DB2-BD59-A6C34878D82A}">
                    <a16:rowId xmlns:a16="http://schemas.microsoft.com/office/drawing/2014/main" val="4019653066"/>
                  </a:ext>
                </a:extLst>
              </a:tr>
              <a:tr h="216277">
                <a:tc>
                  <a:txBody>
                    <a:bodyPr/>
                    <a:lstStyle/>
                    <a:p>
                      <a:pPr algn="l" fontAlgn="ctr"/>
                      <a:r>
                        <a:rPr lang="es-CO" sz="1400" u="none" strike="noStrike" dirty="0">
                          <a:effectLst/>
                          <a:latin typeface="Times New Roman" panose="02020603050405020304" pitchFamily="18" charset="0"/>
                          <a:cs typeface="Times New Roman" panose="02020603050405020304" pitchFamily="18" charset="0"/>
                        </a:rPr>
                        <a:t>1. Resultados reveladores: Desbalance en la capacidad instalada, resalta el hospital público.</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ctr"/>
                </a:tc>
                <a:extLst>
                  <a:ext uri="{0D108BD9-81ED-4DB2-BD59-A6C34878D82A}">
                    <a16:rowId xmlns:a16="http://schemas.microsoft.com/office/drawing/2014/main" val="2562195964"/>
                  </a:ext>
                </a:extLst>
              </a:tr>
              <a:tr h="216277">
                <a:tc>
                  <a:txBody>
                    <a:bodyPr/>
                    <a:lstStyle/>
                    <a:p>
                      <a:pPr algn="l" fontAlgn="ctr"/>
                      <a:r>
                        <a:rPr lang="es-CO" sz="1400" u="none" strike="noStrike" dirty="0">
                          <a:effectLst/>
                          <a:latin typeface="Times New Roman" panose="02020603050405020304" pitchFamily="18" charset="0"/>
                          <a:cs typeface="Times New Roman" panose="02020603050405020304" pitchFamily="18" charset="0"/>
                        </a:rPr>
                        <a:t>2. Escasez de recursos críticos: Limitación en camas de UCI, UCIN y ambulancias, Incumplimiento de indicadores OMS</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ctr"/>
                </a:tc>
                <a:extLst>
                  <a:ext uri="{0D108BD9-81ED-4DB2-BD59-A6C34878D82A}">
                    <a16:rowId xmlns:a16="http://schemas.microsoft.com/office/drawing/2014/main" val="1294276767"/>
                  </a:ext>
                </a:extLst>
              </a:tr>
              <a:tr h="216277">
                <a:tc>
                  <a:txBody>
                    <a:bodyPr/>
                    <a:lstStyle/>
                    <a:p>
                      <a:pPr algn="l" fontAlgn="ctr"/>
                      <a:r>
                        <a:rPr lang="es-CO" sz="1400" u="none" strike="noStrike" dirty="0">
                          <a:effectLst/>
                          <a:latin typeface="Times New Roman" panose="02020603050405020304" pitchFamily="18" charset="0"/>
                          <a:cs typeface="Times New Roman" panose="02020603050405020304" pitchFamily="18" charset="0"/>
                        </a:rPr>
                        <a:t>3. Problemas generalizados en EAPB: El 50% enfrenta dificultades en su funcionamiento.</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ctr"/>
                </a:tc>
                <a:extLst>
                  <a:ext uri="{0D108BD9-81ED-4DB2-BD59-A6C34878D82A}">
                    <a16:rowId xmlns:a16="http://schemas.microsoft.com/office/drawing/2014/main" val="1028528478"/>
                  </a:ext>
                </a:extLst>
              </a:tr>
              <a:tr h="216277">
                <a:tc>
                  <a:txBody>
                    <a:bodyPr/>
                    <a:lstStyle/>
                    <a:p>
                      <a:pPr algn="l" fontAlgn="b"/>
                      <a:r>
                        <a:rPr lang="es-CO" sz="1400" u="none" strike="noStrike" dirty="0">
                          <a:effectLst/>
                          <a:latin typeface="Times New Roman" panose="02020603050405020304" pitchFamily="18" charset="0"/>
                          <a:cs typeface="Times New Roman" panose="02020603050405020304" pitchFamily="18" charset="0"/>
                        </a:rPr>
                        <a:t>Objetivo 2 No se cumple</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b"/>
                </a:tc>
                <a:extLst>
                  <a:ext uri="{0D108BD9-81ED-4DB2-BD59-A6C34878D82A}">
                    <a16:rowId xmlns:a16="http://schemas.microsoft.com/office/drawing/2014/main" val="2686588370"/>
                  </a:ext>
                </a:extLst>
              </a:tr>
              <a:tr h="216277">
                <a:tc>
                  <a:txBody>
                    <a:bodyPr/>
                    <a:lstStyle/>
                    <a:p>
                      <a:pPr algn="l" fontAlgn="ctr"/>
                      <a:r>
                        <a:rPr lang="es-CO" sz="1400" u="none" strike="noStrike" dirty="0">
                          <a:effectLst/>
                          <a:latin typeface="Times New Roman" panose="02020603050405020304" pitchFamily="18" charset="0"/>
                          <a:cs typeface="Times New Roman" panose="02020603050405020304" pitchFamily="18" charset="0"/>
                        </a:rPr>
                        <a:t>1. Resultados significativos en registros de salud: 1,793,845 servicios reportados en </a:t>
                      </a:r>
                      <a:r>
                        <a:rPr lang="es-CO" sz="1400" u="none" strike="noStrike" dirty="0" err="1">
                          <a:effectLst/>
                          <a:latin typeface="Times New Roman" panose="02020603050405020304" pitchFamily="18" charset="0"/>
                          <a:cs typeface="Times New Roman" panose="02020603050405020304" pitchFamily="18" charset="0"/>
                        </a:rPr>
                        <a:t>Rips</a:t>
                      </a:r>
                      <a:r>
                        <a:rPr lang="es-CO" sz="1400" u="none" strike="noStrike" dirty="0">
                          <a:effectLst/>
                          <a:latin typeface="Times New Roman" panose="02020603050405020304" pitchFamily="18" charset="0"/>
                          <a:cs typeface="Times New Roman" panose="02020603050405020304" pitchFamily="18" charset="0"/>
                        </a:rPr>
                        <a:t> de tercer nivel.</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ctr"/>
                </a:tc>
                <a:extLst>
                  <a:ext uri="{0D108BD9-81ED-4DB2-BD59-A6C34878D82A}">
                    <a16:rowId xmlns:a16="http://schemas.microsoft.com/office/drawing/2014/main" val="1946459200"/>
                  </a:ext>
                </a:extLst>
              </a:tr>
              <a:tr h="216277">
                <a:tc>
                  <a:txBody>
                    <a:bodyPr/>
                    <a:lstStyle/>
                    <a:p>
                      <a:pPr algn="l" fontAlgn="ctr"/>
                      <a:r>
                        <a:rPr lang="es-CO" sz="1400" u="none" strike="noStrike" dirty="0">
                          <a:effectLst/>
                          <a:latin typeface="Times New Roman" panose="02020603050405020304" pitchFamily="18" charset="0"/>
                          <a:cs typeface="Times New Roman" panose="02020603050405020304" pitchFamily="18" charset="0"/>
                        </a:rPr>
                        <a:t>2. Identificación crítica: 794,269 usuarios de enfermedades de alto costo registrados en Sivigila 2021.</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ctr"/>
                </a:tc>
                <a:extLst>
                  <a:ext uri="{0D108BD9-81ED-4DB2-BD59-A6C34878D82A}">
                    <a16:rowId xmlns:a16="http://schemas.microsoft.com/office/drawing/2014/main" val="42170374"/>
                  </a:ext>
                </a:extLst>
              </a:tr>
              <a:tr h="216277">
                <a:tc>
                  <a:txBody>
                    <a:bodyPr/>
                    <a:lstStyle/>
                    <a:p>
                      <a:pPr algn="l" fontAlgn="ctr"/>
                      <a:r>
                        <a:rPr lang="es-CO" sz="1400" u="none" strike="noStrike" dirty="0">
                          <a:effectLst/>
                          <a:latin typeface="Times New Roman" panose="02020603050405020304" pitchFamily="18" charset="0"/>
                          <a:cs typeface="Times New Roman" panose="02020603050405020304" pitchFamily="18" charset="0"/>
                        </a:rPr>
                        <a:t>3. Desafíos reconocidos: Dificultad en recolectar datos y carencia de información en la Base de Datos RIPS 2021.</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ctr"/>
                </a:tc>
                <a:extLst>
                  <a:ext uri="{0D108BD9-81ED-4DB2-BD59-A6C34878D82A}">
                    <a16:rowId xmlns:a16="http://schemas.microsoft.com/office/drawing/2014/main" val="1266288290"/>
                  </a:ext>
                </a:extLst>
              </a:tr>
              <a:tr h="216277">
                <a:tc>
                  <a:txBody>
                    <a:bodyPr/>
                    <a:lstStyle/>
                    <a:p>
                      <a:pPr algn="l" fontAlgn="b"/>
                      <a:r>
                        <a:rPr lang="es-CO" sz="1400" u="none" strike="noStrike" dirty="0">
                          <a:effectLst/>
                          <a:latin typeface="Times New Roman" panose="02020603050405020304" pitchFamily="18" charset="0"/>
                          <a:cs typeface="Times New Roman" panose="02020603050405020304" pitchFamily="18" charset="0"/>
                        </a:rPr>
                        <a:t>Objetivo 3</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b"/>
                </a:tc>
                <a:extLst>
                  <a:ext uri="{0D108BD9-81ED-4DB2-BD59-A6C34878D82A}">
                    <a16:rowId xmlns:a16="http://schemas.microsoft.com/office/drawing/2014/main" val="1715367939"/>
                  </a:ext>
                </a:extLst>
              </a:tr>
              <a:tr h="432554">
                <a:tc>
                  <a:txBody>
                    <a:bodyPr/>
                    <a:lstStyle/>
                    <a:p>
                      <a:pPr algn="just" fontAlgn="ctr"/>
                      <a:r>
                        <a:rPr lang="es-CO" sz="1400" u="none" strike="noStrike" dirty="0">
                          <a:effectLst/>
                          <a:latin typeface="Times New Roman" panose="02020603050405020304" pitchFamily="18" charset="0"/>
                          <a:cs typeface="Times New Roman" panose="02020603050405020304" pitchFamily="18" charset="0"/>
                        </a:rPr>
                        <a:t>1. Datos PQRD del 2021 (844,185 registros) 84% de la Superintendencia Nacional de Salud de Colombia revelan que la queja principal es el acceso a la atención médica.</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ctr"/>
                </a:tc>
                <a:extLst>
                  <a:ext uri="{0D108BD9-81ED-4DB2-BD59-A6C34878D82A}">
                    <a16:rowId xmlns:a16="http://schemas.microsoft.com/office/drawing/2014/main" val="535313558"/>
                  </a:ext>
                </a:extLst>
              </a:tr>
              <a:tr h="216277">
                <a:tc>
                  <a:txBody>
                    <a:bodyPr/>
                    <a:lstStyle/>
                    <a:p>
                      <a:pPr algn="l" fontAlgn="ctr"/>
                      <a:r>
                        <a:rPr lang="es-CO" sz="1400" u="none" strike="noStrike" dirty="0">
                          <a:effectLst/>
                          <a:latin typeface="Times New Roman" panose="02020603050405020304" pitchFamily="18" charset="0"/>
                          <a:cs typeface="Times New Roman" panose="02020603050405020304" pitchFamily="18" charset="0"/>
                        </a:rPr>
                        <a:t>2. Distribución porcentual de quejas entre EAPB en Norte de Santander; dos bajo supervisión especial de la SNS.</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ctr"/>
                </a:tc>
                <a:extLst>
                  <a:ext uri="{0D108BD9-81ED-4DB2-BD59-A6C34878D82A}">
                    <a16:rowId xmlns:a16="http://schemas.microsoft.com/office/drawing/2014/main" val="1530015627"/>
                  </a:ext>
                </a:extLst>
              </a:tr>
              <a:tr h="216277">
                <a:tc>
                  <a:txBody>
                    <a:bodyPr/>
                    <a:lstStyle/>
                    <a:p>
                      <a:pPr algn="l" fontAlgn="ctr"/>
                      <a:r>
                        <a:rPr lang="es-CO" sz="1400" u="none" strike="noStrike" dirty="0">
                          <a:effectLst/>
                          <a:latin typeface="Times New Roman" panose="02020603050405020304" pitchFamily="18" charset="0"/>
                          <a:cs typeface="Times New Roman" panose="02020603050405020304" pitchFamily="18" charset="0"/>
                        </a:rPr>
                        <a:t>3. Barreras en Cúcuta para atención médica de alto costo: </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ctr"/>
                </a:tc>
                <a:extLst>
                  <a:ext uri="{0D108BD9-81ED-4DB2-BD59-A6C34878D82A}">
                    <a16:rowId xmlns:a16="http://schemas.microsoft.com/office/drawing/2014/main" val="3774491617"/>
                  </a:ext>
                </a:extLst>
              </a:tr>
              <a:tr h="216277">
                <a:tc>
                  <a:txBody>
                    <a:bodyPr/>
                    <a:lstStyle/>
                    <a:p>
                      <a:pPr algn="l" fontAlgn="ctr"/>
                      <a:r>
                        <a:rPr lang="es-CO" sz="1400" u="none" strike="noStrike" dirty="0">
                          <a:effectLst/>
                          <a:latin typeface="Times New Roman" panose="02020603050405020304" pitchFamily="18" charset="0"/>
                          <a:cs typeface="Times New Roman" panose="02020603050405020304" pitchFamily="18" charset="0"/>
                        </a:rPr>
                        <a:t>   a. Demoras en Referencia o Contrarreferencia (20.05%): Problemas administrativos en la coordinación entre entidades de salud.</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ctr"/>
                </a:tc>
                <a:extLst>
                  <a:ext uri="{0D108BD9-81ED-4DB2-BD59-A6C34878D82A}">
                    <a16:rowId xmlns:a16="http://schemas.microsoft.com/office/drawing/2014/main" val="2452688313"/>
                  </a:ext>
                </a:extLst>
              </a:tr>
              <a:tr h="216277">
                <a:tc>
                  <a:txBody>
                    <a:bodyPr/>
                    <a:lstStyle/>
                    <a:p>
                      <a:pPr algn="l" fontAlgn="ctr"/>
                      <a:r>
                        <a:rPr lang="es-CO" sz="1400" u="none" strike="noStrike" dirty="0">
                          <a:effectLst/>
                          <a:latin typeface="Times New Roman" panose="02020603050405020304" pitchFamily="18" charset="0"/>
                          <a:cs typeface="Times New Roman" panose="02020603050405020304" pitchFamily="18" charset="0"/>
                        </a:rPr>
                        <a:t>   b. Falta de Citas Especializadas (8.48%): Dificultades en programar consultas con especialistas.</a:t>
                      </a: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ctr"/>
                </a:tc>
                <a:extLst>
                  <a:ext uri="{0D108BD9-81ED-4DB2-BD59-A6C34878D82A}">
                    <a16:rowId xmlns:a16="http://schemas.microsoft.com/office/drawing/2014/main" val="1766172391"/>
                  </a:ext>
                </a:extLst>
              </a:tr>
              <a:tr h="318820">
                <a:tc>
                  <a:txBody>
                    <a:bodyPr/>
                    <a:lstStyle/>
                    <a:p>
                      <a:pPr algn="l" fontAlgn="ctr"/>
                      <a:r>
                        <a:rPr lang="es-CO" sz="1400" u="none" strike="noStrike" dirty="0">
                          <a:effectLst/>
                          <a:latin typeface="Times New Roman" panose="02020603050405020304" pitchFamily="18" charset="0"/>
                          <a:cs typeface="Times New Roman" panose="02020603050405020304" pitchFamily="18" charset="0"/>
                        </a:rPr>
                        <a:t>   c. Escasez de Camas UCI (6.94%): Problemas en asignación de camas críticas para pacientes graves.</a:t>
                      </a:r>
                    </a:p>
                    <a:p>
                      <a:pPr algn="l" fontAlgn="ctr"/>
                      <a:endParaRPr lang="es-CO"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409" marR="9409" marT="9409" marB="0" anchor="ctr"/>
                </a:tc>
                <a:extLst>
                  <a:ext uri="{0D108BD9-81ED-4DB2-BD59-A6C34878D82A}">
                    <a16:rowId xmlns:a16="http://schemas.microsoft.com/office/drawing/2014/main" val="3965754291"/>
                  </a:ext>
                </a:extLst>
              </a:tr>
            </a:tbl>
          </a:graphicData>
        </a:graphic>
      </p:graphicFrame>
    </p:spTree>
    <p:extLst>
      <p:ext uri="{BB962C8B-B14F-4D97-AF65-F5344CB8AC3E}">
        <p14:creationId xmlns:p14="http://schemas.microsoft.com/office/powerpoint/2010/main" val="1221060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Título 3"/>
          <p:cNvSpPr>
            <a:spLocks noGrp="1"/>
          </p:cNvSpPr>
          <p:nvPr>
            <p:ph type="title"/>
          </p:nvPr>
        </p:nvSpPr>
        <p:spPr>
          <a:xfrm>
            <a:off x="5782720" y="215309"/>
            <a:ext cx="3242970" cy="996804"/>
          </a:xfrm>
        </p:spPr>
        <p:txBody>
          <a:bodyPr>
            <a:normAutofit/>
          </a:body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OBSERVACIONES JURADOS</a:t>
            </a:r>
          </a:p>
        </p:txBody>
      </p:sp>
      <p:sp>
        <p:nvSpPr>
          <p:cNvPr id="6" name="Marcador de contenido 4"/>
          <p:cNvSpPr>
            <a:spLocks noGrp="1"/>
          </p:cNvSpPr>
          <p:nvPr>
            <p:ph idx="1"/>
          </p:nvPr>
        </p:nvSpPr>
        <p:spPr>
          <a:xfrm>
            <a:off x="249578" y="718116"/>
            <a:ext cx="5178167" cy="5125074"/>
          </a:xfrm>
        </p:spPr>
        <p:txBody>
          <a:bodyPr>
            <a:normAutofit/>
          </a:bodyPr>
          <a:lstStyle/>
          <a:p>
            <a:pPr marL="0" indent="0" algn="just">
              <a:buNone/>
            </a:pPr>
            <a:endParaRPr lang="es-MX" sz="1600" dirty="0">
              <a:latin typeface="Times New Roman" panose="02020603050405020304" pitchFamily="18" charset="0"/>
              <a:cs typeface="Times New Roman" panose="02020603050405020304" pitchFamily="18" charset="0"/>
            </a:endParaRPr>
          </a:p>
          <a:p>
            <a:pPr marL="0" indent="0" algn="just">
              <a:buNone/>
            </a:pPr>
            <a:r>
              <a:rPr lang="es-CO" sz="1600" kern="100" dirty="0">
                <a:effectLst/>
                <a:latin typeface="Times New Roman" panose="02020603050405020304" pitchFamily="18" charset="0"/>
                <a:ea typeface="Calibri" panose="020F0502020204030204" pitchFamily="34" charset="0"/>
                <a:cs typeface="Times New Roman" panose="02020603050405020304" pitchFamily="18" charset="0"/>
              </a:rPr>
              <a:t>La monografía sobre la accesibilidad a los servicios de tercer y cuarto nivel de atención en Cúcuta, Colombia, en 2021, representa una contribución significativa al ámbito de la administración en salud. Destaca el desequilibrio en la capacidad instalada de los centros de salud, subrayando la importancia de evaluar y gestionar eficientemente los recursos en el sistema de salud. Además, identifica y analiza barreras administrativas que afectan la accesibilidad a los servicios de salud, proponiendo soluciones para mejorar la eficiencia operativa. La relevancia de datos y registros precisos se destaca como esencial para la toma de decisiones informada, mientras que el llamado a abordar la necesidad urgente de mejorar la calidad y disponibilidad de los servicios de salud proporciona orientación valiosa para los administradores en salud. La monografía también ofrece una base sólida para la identificación de áreas de mejora en la administración de servicios de salud, proporcionando </a:t>
            </a:r>
            <a:r>
              <a:rPr lang="es-CO" sz="1600" kern="100" dirty="0" err="1">
                <a:effectLst/>
                <a:latin typeface="Times New Roman" panose="02020603050405020304" pitchFamily="18" charset="0"/>
                <a:ea typeface="Calibri" panose="020F0502020204030204" pitchFamily="34" charset="0"/>
                <a:cs typeface="Times New Roman" panose="02020603050405020304" pitchFamily="18" charset="0"/>
              </a:rPr>
              <a:t>insights</a:t>
            </a:r>
            <a:r>
              <a:rPr lang="es-CO" sz="1600" kern="100" dirty="0">
                <a:effectLst/>
                <a:latin typeface="Times New Roman" panose="02020603050405020304" pitchFamily="18" charset="0"/>
                <a:ea typeface="Calibri" panose="020F0502020204030204" pitchFamily="34" charset="0"/>
                <a:cs typeface="Times New Roman" panose="02020603050405020304" pitchFamily="18" charset="0"/>
              </a:rPr>
              <a:t> esenciales para estrategias efectivas que optimicen la accesibilidad y la calidad y el impacto en la salud publica y la atención médica en Cúcuta.</a:t>
            </a:r>
          </a:p>
          <a:p>
            <a:pPr marL="0" indent="0">
              <a:buNone/>
            </a:pPr>
            <a:endParaRPr lang="es-ES" sz="1200" dirty="0">
              <a:solidFill>
                <a:schemeClr val="tx1">
                  <a:lumMod val="75000"/>
                  <a:lumOff val="25000"/>
                </a:schemeClr>
              </a:solidFill>
              <a:latin typeface="Arial"/>
              <a:cs typeface="Arial"/>
            </a:endParaRPr>
          </a:p>
        </p:txBody>
      </p:sp>
      <p:sp>
        <p:nvSpPr>
          <p:cNvPr id="7" name="Marcador de texto 5"/>
          <p:cNvSpPr>
            <a:spLocks noGrp="1"/>
          </p:cNvSpPr>
          <p:nvPr>
            <p:ph type="body" sz="half" idx="2"/>
          </p:nvPr>
        </p:nvSpPr>
        <p:spPr>
          <a:xfrm>
            <a:off x="5797733" y="1359878"/>
            <a:ext cx="3230942" cy="5325494"/>
          </a:xfrm>
        </p:spPr>
        <p:txBody>
          <a:bodyPr>
            <a:normAutofit/>
          </a:bodyPr>
          <a:lstStyle/>
          <a:p>
            <a:pPr algn="just"/>
            <a:r>
              <a:rPr lang="es-MX" dirty="0">
                <a:solidFill>
                  <a:schemeClr val="bg1"/>
                </a:solidFill>
                <a:latin typeface="Times New Roman" panose="02020603050405020304" pitchFamily="18" charset="0"/>
                <a:cs typeface="Times New Roman" panose="02020603050405020304" pitchFamily="18" charset="0"/>
              </a:rPr>
              <a:t>Muy buen proyecto, buena estructura del documento, recomendación en la conclusiones describir un párrafo sobre el aporte que deja la investigación como administradora en salud</a:t>
            </a:r>
          </a:p>
          <a:p>
            <a:endParaRPr lang="es-ES" sz="1200" dirty="0">
              <a:solidFill>
                <a:srgbClr val="FFFFFF"/>
              </a:solidFill>
              <a:latin typeface="Arial"/>
              <a:cs typeface="Arial"/>
            </a:endParaRPr>
          </a:p>
        </p:txBody>
      </p:sp>
    </p:spTree>
    <p:extLst>
      <p:ext uri="{BB962C8B-B14F-4D97-AF65-F5344CB8AC3E}">
        <p14:creationId xmlns:p14="http://schemas.microsoft.com/office/powerpoint/2010/main" val="2932484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29390" y="182032"/>
            <a:ext cx="4312078" cy="748877"/>
          </a:xfrm>
        </p:spPr>
        <p:txBody>
          <a:bodyPr>
            <a:normAutofit fontScale="90000"/>
          </a:bodyPr>
          <a:lstStyle/>
          <a:p>
            <a:pPr algn="ctr"/>
            <a:r>
              <a:rPr lang="es-ES" dirty="0">
                <a:latin typeface="Tahoma" panose="020B0604030504040204" pitchFamily="34" charset="0"/>
                <a:ea typeface="Tahoma" panose="020B0604030504040204" pitchFamily="34" charset="0"/>
                <a:cs typeface="Tahoma" panose="020B0604030504040204" pitchFamily="34" charset="0"/>
              </a:rPr>
              <a:t>CONCLUSIONES</a:t>
            </a:r>
          </a:p>
        </p:txBody>
      </p:sp>
      <p:sp>
        <p:nvSpPr>
          <p:cNvPr id="4" name="CuadroTexto 3">
            <a:extLst>
              <a:ext uri="{FF2B5EF4-FFF2-40B4-BE49-F238E27FC236}">
                <a16:creationId xmlns:a16="http://schemas.microsoft.com/office/drawing/2014/main" id="{206891E6-F556-0FA0-27F8-7238C607F6DB}"/>
              </a:ext>
            </a:extLst>
          </p:cNvPr>
          <p:cNvSpPr txBox="1"/>
          <p:nvPr/>
        </p:nvSpPr>
        <p:spPr>
          <a:xfrm>
            <a:off x="82062" y="930909"/>
            <a:ext cx="5427784" cy="4859664"/>
          </a:xfrm>
          <a:prstGeom prst="rect">
            <a:avLst/>
          </a:prstGeom>
          <a:noFill/>
        </p:spPr>
        <p:txBody>
          <a:bodyPr wrap="square">
            <a:spAutoFit/>
          </a:bodyPr>
          <a:lstStyle/>
          <a:p>
            <a:pPr algn="just">
              <a:spcAft>
                <a:spcPts val="800"/>
              </a:spcAft>
            </a:pPr>
            <a:endParaRPr lang="es-CO" sz="18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r>
              <a:rPr lang="es-CO" sz="16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El análisis de la accesibilidad a servicios médicos especializados en Cúcuta en 2021 revela desafíos cruciales a pesar de una cobertura casi total. Problemas como desequilibrios en la capacidad hospitalaria, centralización de servicios, carencia de recursos como camas de UCI y ambulancias, junto con dificultades administrativas en las Entidades Administradoras de Planes de Beneficios (EAPB), obstaculizan el acceso efectivo. Destacando la urgencia de abordar estas barreras, se resalta la necesidad de una gestión eficiente de recursos y datos precisos para decisiones informadas. Este análisis ofrece una guía para mejorar la calidad y disponibilidad de la atención médica en Cúcuta.</a:t>
            </a:r>
          </a:p>
        </p:txBody>
      </p:sp>
    </p:spTree>
    <p:extLst>
      <p:ext uri="{BB962C8B-B14F-4D97-AF65-F5344CB8AC3E}">
        <p14:creationId xmlns:p14="http://schemas.microsoft.com/office/powerpoint/2010/main" val="13256720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128508" y="215309"/>
            <a:ext cx="3242970" cy="667194"/>
          </a:xfrm>
        </p:spPr>
        <p:txBody>
          <a:bodyPr>
            <a:normAutofit/>
          </a:body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REFERENCIAS</a:t>
            </a:r>
          </a:p>
        </p:txBody>
      </p:sp>
      <p:sp>
        <p:nvSpPr>
          <p:cNvPr id="5" name="Marcador de contenido 4"/>
          <p:cNvSpPr>
            <a:spLocks noGrp="1"/>
          </p:cNvSpPr>
          <p:nvPr>
            <p:ph idx="1"/>
          </p:nvPr>
        </p:nvSpPr>
        <p:spPr>
          <a:xfrm>
            <a:off x="3726768" y="480646"/>
            <a:ext cx="5178167" cy="5362544"/>
          </a:xfrm>
        </p:spPr>
        <p:txBody>
          <a:bodyPr>
            <a:noAutofit/>
          </a:bodyPr>
          <a:lstStyle/>
          <a:p>
            <a:pPr marL="457200" indent="-457200" algn="just">
              <a:lnSpc>
                <a:spcPct val="100000"/>
              </a:lnSpc>
            </a:pPr>
            <a:r>
              <a:rPr lang="es-CO" sz="1100" dirty="0">
                <a:effectLst/>
                <a:latin typeface="Times New Roman" panose="02020603050405020304" pitchFamily="18" charset="0"/>
                <a:ea typeface="Calibri" panose="020F0502020204030204" pitchFamily="34" charset="0"/>
                <a:cs typeface="Times New Roman" panose="02020603050405020304" pitchFamily="18" charset="0"/>
              </a:rPr>
              <a:t>Base de datos Abiertos.gov. (2021). </a:t>
            </a:r>
            <a:r>
              <a:rPr lang="es-CO" sz="1100" i="1" dirty="0">
                <a:effectLst/>
                <a:latin typeface="Times New Roman" panose="02020603050405020304" pitchFamily="18" charset="0"/>
                <a:ea typeface="Calibri" panose="020F0502020204030204" pitchFamily="34" charset="0"/>
                <a:cs typeface="Times New Roman" panose="02020603050405020304" pitchFamily="18" charset="0"/>
              </a:rPr>
              <a:t>Ministerio de Salud y la </a:t>
            </a:r>
            <a:r>
              <a:rPr lang="es-CO" sz="1100" i="1" dirty="0" err="1">
                <a:effectLst/>
                <a:latin typeface="Times New Roman" panose="02020603050405020304" pitchFamily="18" charset="0"/>
                <a:ea typeface="Calibri" panose="020F0502020204030204" pitchFamily="34" charset="0"/>
                <a:cs typeface="Times New Roman" panose="02020603050405020304" pitchFamily="18" charset="0"/>
              </a:rPr>
              <a:t>Proteccion</a:t>
            </a:r>
            <a:r>
              <a:rPr lang="es-CO" sz="1100" i="1" dirty="0">
                <a:effectLst/>
                <a:latin typeface="Times New Roman" panose="02020603050405020304" pitchFamily="18" charset="0"/>
                <a:ea typeface="Calibri" panose="020F0502020204030204" pitchFamily="34" charset="0"/>
                <a:cs typeface="Times New Roman" panose="02020603050405020304" pitchFamily="18" charset="0"/>
              </a:rPr>
              <a:t> Social.</a:t>
            </a:r>
            <a:r>
              <a:rPr lang="es-CO" sz="1100" dirty="0">
                <a:effectLst/>
                <a:latin typeface="Times New Roman" panose="02020603050405020304" pitchFamily="18" charset="0"/>
                <a:ea typeface="Calibri" panose="020F0502020204030204" pitchFamily="34" charset="0"/>
                <a:cs typeface="Times New Roman" panose="02020603050405020304" pitchFamily="18" charset="0"/>
              </a:rPr>
              <a:t> Base de Datos Reclamos en Salud 2021 - CSV: https://mapas.supersalud.gov.co/arcgisportal/apps/sites/#/datos-</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 Datos </a:t>
            </a:r>
            <a:r>
              <a:rPr lang="es-CO" sz="1100" kern="100" dirty="0" err="1">
                <a:effectLst/>
                <a:latin typeface="Times New Roman" panose="02020603050405020304" pitchFamily="18" charset="0"/>
                <a:ea typeface="Calibri" panose="020F0502020204030204" pitchFamily="34" charset="0"/>
                <a:cs typeface="Times New Roman" panose="02020603050405020304" pitchFamily="18" charset="0"/>
              </a:rPr>
              <a:t>Abietos</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 . (06 de 2023). </a:t>
            </a:r>
            <a:r>
              <a:rPr lang="es-CO" sz="1100" i="1" kern="100" dirty="0">
                <a:effectLst/>
                <a:latin typeface="Times New Roman" panose="02020603050405020304" pitchFamily="18" charset="0"/>
                <a:ea typeface="Calibri" panose="020F0502020204030204" pitchFamily="34" charset="0"/>
                <a:cs typeface="Times New Roman" panose="02020603050405020304" pitchFamily="18" charset="0"/>
              </a:rPr>
              <a:t>Registro Especial de Prestadores y Sedes de Servicios de Salud.</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 https://www.datos.gov.co/Salud-y-Protecci-n-Social/Registro-Especial-de-Prestadores-y-Sedes-de-Servic/c36g-9fc2</a:t>
            </a:r>
          </a:p>
          <a:p>
            <a:pPr algn="just">
              <a:lnSpc>
                <a:spcPct val="100000"/>
              </a:lnSpc>
            </a:pPr>
            <a:r>
              <a:rPr lang="es-CO" sz="1100" dirty="0">
                <a:effectLst/>
                <a:latin typeface="Times New Roman" panose="02020603050405020304" pitchFamily="18" charset="0"/>
                <a:ea typeface="Calibri" panose="020F0502020204030204" pitchFamily="34" charset="0"/>
                <a:cs typeface="Times New Roman" panose="02020603050405020304" pitchFamily="18" charset="0"/>
              </a:rPr>
              <a:t>Datos Abietos.gov.co. (2021). </a:t>
            </a:r>
            <a:r>
              <a:rPr lang="es-CO" sz="1100" i="1" dirty="0">
                <a:effectLst/>
                <a:latin typeface="Times New Roman" panose="02020603050405020304" pitchFamily="18" charset="0"/>
                <a:ea typeface="Calibri" panose="020F0502020204030204" pitchFamily="34" charset="0"/>
                <a:cs typeface="Times New Roman" panose="02020603050405020304" pitchFamily="18" charset="0"/>
              </a:rPr>
              <a:t>Registros Individuales de Prestación de Servicios de Salud – RIPS.</a:t>
            </a:r>
            <a:r>
              <a:rPr lang="es-CO" sz="1100" dirty="0">
                <a:effectLst/>
                <a:latin typeface="Times New Roman" panose="02020603050405020304" pitchFamily="18" charset="0"/>
                <a:ea typeface="Calibri" panose="020F0502020204030204" pitchFamily="34" charset="0"/>
                <a:cs typeface="Times New Roman" panose="02020603050405020304" pitchFamily="18" charset="0"/>
              </a:rPr>
              <a:t> </a:t>
            </a:r>
            <a:r>
              <a:rPr lang="es-CO" sz="1100" dirty="0">
                <a:effectLst/>
                <a:latin typeface="Times New Roman" panose="02020603050405020304" pitchFamily="18" charset="0"/>
                <a:ea typeface="Calibri" panose="020F0502020204030204" pitchFamily="34" charset="0"/>
                <a:cs typeface="Times New Roman" panose="02020603050405020304" pitchFamily="18" charset="0"/>
                <a:hlinkClick r:id="rId3"/>
              </a:rPr>
              <a:t>https://www.datos.gov.co/Salud-y-Protecci-n-Social/Registros-Individuales-de-Prestaciom</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
              <a:lnSpc>
                <a:spcPct val="100000"/>
              </a:lnSpc>
            </a:pPr>
            <a:r>
              <a:rPr lang="es-CO" sz="1100" dirty="0">
                <a:effectLst/>
                <a:latin typeface="Times New Roman" panose="02020603050405020304" pitchFamily="18" charset="0"/>
                <a:ea typeface="Calibri" panose="020F0502020204030204" pitchFamily="34" charset="0"/>
                <a:cs typeface="Times New Roman" panose="02020603050405020304" pitchFamily="18" charset="0"/>
              </a:rPr>
              <a:t>Sampieri, R. H. (2010). </a:t>
            </a:r>
            <a:r>
              <a:rPr lang="es-CO" sz="1100" i="1" dirty="0" err="1">
                <a:effectLst/>
                <a:latin typeface="Times New Roman" panose="02020603050405020304" pitchFamily="18" charset="0"/>
                <a:ea typeface="Calibri" panose="020F0502020204030204" pitchFamily="34" charset="0"/>
                <a:cs typeface="Times New Roman" panose="02020603050405020304" pitchFamily="18" charset="0"/>
              </a:rPr>
              <a:t>Metodologia</a:t>
            </a:r>
            <a:r>
              <a:rPr lang="es-CO" sz="1100" i="1" dirty="0">
                <a:effectLst/>
                <a:latin typeface="Times New Roman" panose="02020603050405020304" pitchFamily="18" charset="0"/>
                <a:ea typeface="Calibri" panose="020F0502020204030204" pitchFamily="34" charset="0"/>
                <a:cs typeface="Times New Roman" panose="02020603050405020304" pitchFamily="18" charset="0"/>
              </a:rPr>
              <a:t> de la </a:t>
            </a:r>
            <a:r>
              <a:rPr lang="es-CO" sz="1100" i="1" dirty="0" err="1">
                <a:effectLst/>
                <a:latin typeface="Times New Roman" panose="02020603050405020304" pitchFamily="18" charset="0"/>
                <a:ea typeface="Calibri" panose="020F0502020204030204" pitchFamily="34" charset="0"/>
                <a:cs typeface="Times New Roman" panose="02020603050405020304" pitchFamily="18" charset="0"/>
              </a:rPr>
              <a:t>investigacion</a:t>
            </a:r>
            <a:r>
              <a:rPr lang="es-CO" sz="1100" i="1" dirty="0">
                <a:effectLst/>
                <a:latin typeface="Times New Roman" panose="02020603050405020304" pitchFamily="18" charset="0"/>
                <a:ea typeface="Calibri" panose="020F0502020204030204" pitchFamily="34" charset="0"/>
                <a:cs typeface="Times New Roman" panose="02020603050405020304" pitchFamily="18" charset="0"/>
              </a:rPr>
              <a:t>.</a:t>
            </a:r>
            <a:r>
              <a:rPr lang="es-CO" sz="1100" dirty="0">
                <a:effectLst/>
                <a:latin typeface="Times New Roman" panose="02020603050405020304" pitchFamily="18" charset="0"/>
                <a:ea typeface="Calibri" panose="020F0502020204030204" pitchFamily="34" charset="0"/>
                <a:cs typeface="Times New Roman" panose="02020603050405020304" pitchFamily="18" charset="0"/>
              </a:rPr>
              <a:t> </a:t>
            </a:r>
            <a:r>
              <a:rPr lang="es-CO" sz="1100" dirty="0">
                <a:effectLst/>
                <a:latin typeface="Times New Roman" panose="02020603050405020304" pitchFamily="18" charset="0"/>
                <a:ea typeface="Calibri" panose="020F0502020204030204" pitchFamily="34" charset="0"/>
                <a:cs typeface="Times New Roman" panose="02020603050405020304" pitchFamily="18" charset="0"/>
                <a:hlinkClick r:id="rId4"/>
              </a:rPr>
              <a:t>https://teams.microsoft.com/_#/pdf/viewer/teamsSdk/https:~2F~2Fadmonuniajcedu.share</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
              <a:lnSpc>
                <a:spcPct val="100000"/>
              </a:lnSpc>
            </a:pP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https://www.nortedesantander.gov.co/. (2021). </a:t>
            </a:r>
            <a:r>
              <a:rPr lang="es-CO" sz="1100" i="1" kern="100" dirty="0">
                <a:effectLst/>
                <a:latin typeface="Times New Roman" panose="02020603050405020304" pitchFamily="18" charset="0"/>
                <a:ea typeface="Calibri" panose="020F0502020204030204" pitchFamily="34" charset="0"/>
                <a:cs typeface="Times New Roman" panose="02020603050405020304" pitchFamily="18" charset="0"/>
              </a:rPr>
              <a:t>indicadores de salud .</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 norte de </a:t>
            </a:r>
            <a:r>
              <a:rPr lang="es-CO" sz="1100" kern="100" dirty="0" err="1">
                <a:effectLst/>
                <a:latin typeface="Times New Roman" panose="02020603050405020304" pitchFamily="18" charset="0"/>
                <a:ea typeface="Calibri" panose="020F0502020204030204" pitchFamily="34" charset="0"/>
                <a:cs typeface="Times New Roman" panose="02020603050405020304" pitchFamily="18" charset="0"/>
              </a:rPr>
              <a:t>santander</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 : </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hlinkClick r:id="rId5"/>
              </a:rPr>
              <a:t>https://www.nortedesantander.gov.co/</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a:t>
            </a:r>
          </a:p>
          <a:p>
            <a:pPr marL="457200" indent="-457200" algn="just">
              <a:lnSpc>
                <a:spcPct val="100000"/>
              </a:lnSpc>
            </a:pP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instituto Departamental de salud de norte de </a:t>
            </a:r>
            <a:r>
              <a:rPr lang="es-CO" sz="1100" kern="100" dirty="0" err="1">
                <a:effectLst/>
                <a:latin typeface="Times New Roman" panose="02020603050405020304" pitchFamily="18" charset="0"/>
                <a:ea typeface="Calibri" panose="020F0502020204030204" pitchFamily="34" charset="0"/>
                <a:cs typeface="Times New Roman" panose="02020603050405020304" pitchFamily="18" charset="0"/>
              </a:rPr>
              <a:t>santader</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 . (2021). </a:t>
            </a:r>
            <a:r>
              <a:rPr lang="es-CO" sz="1100" i="1" kern="100" dirty="0">
                <a:effectLst/>
                <a:latin typeface="Times New Roman" panose="02020603050405020304" pitchFamily="18" charset="0"/>
                <a:ea typeface="Calibri" panose="020F0502020204030204" pitchFamily="34" charset="0"/>
                <a:cs typeface="Times New Roman" panose="02020603050405020304" pitchFamily="18" charset="0"/>
              </a:rPr>
              <a:t>ANALISIS DE SITUACION DE SALUD CON EL MODELO DE LOS DETERMINANTES SOCIALES EN SALUD MUNICIPIO DE SAN JOSE DE CÚCUTA 2021.</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 </a:t>
            </a:r>
          </a:p>
          <a:p>
            <a:pPr marL="457200" indent="-457200" algn="just">
              <a:lnSpc>
                <a:spcPct val="100000"/>
              </a:lnSpc>
            </a:pP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Instituto Departamental de Salud . (2021). </a:t>
            </a:r>
            <a:r>
              <a:rPr lang="es-CO" sz="1100" i="1" kern="100" dirty="0">
                <a:effectLst/>
                <a:latin typeface="Times New Roman" panose="02020603050405020304" pitchFamily="18" charset="0"/>
                <a:ea typeface="Calibri" panose="020F0502020204030204" pitchFamily="34" charset="0"/>
                <a:cs typeface="Times New Roman" panose="02020603050405020304" pitchFamily="18" charset="0"/>
              </a:rPr>
              <a:t>LISTADO DE EPS NORTE DE SANTANDER.</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s-CO" sz="1100" kern="100" dirty="0" err="1">
                <a:effectLst/>
                <a:latin typeface="Times New Roman" panose="02020603050405020304" pitchFamily="18" charset="0"/>
                <a:ea typeface="Calibri" panose="020F0502020204030204" pitchFamily="34" charset="0"/>
                <a:cs typeface="Times New Roman" panose="02020603050405020304" pitchFamily="18" charset="0"/>
              </a:rPr>
              <a:t>chrome-extension</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a:t>
            </a:r>
            <a:r>
              <a:rPr lang="es-CO" sz="1100" kern="100" dirty="0" err="1">
                <a:effectLst/>
                <a:latin typeface="Times New Roman" panose="02020603050405020304" pitchFamily="18" charset="0"/>
                <a:ea typeface="Calibri" panose="020F0502020204030204" pitchFamily="34" charset="0"/>
                <a:cs typeface="Times New Roman" panose="02020603050405020304" pitchFamily="18" charset="0"/>
              </a:rPr>
              <a:t>efaidnbmnnnibpcajpcglclefindmkaj</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/https://ids.gov.co/2021/TRANSPARENCIA/DIRECTORIO_EPS-S-C-2021.pdf</a:t>
            </a:r>
          </a:p>
          <a:p>
            <a:pPr marL="457200" indent="-457200" algn="just">
              <a:lnSpc>
                <a:spcPct val="100000"/>
              </a:lnSpc>
            </a:pPr>
            <a:r>
              <a:rPr lang="es-CO" sz="1100" kern="100" dirty="0" err="1">
                <a:effectLst/>
                <a:latin typeface="Times New Roman" panose="02020603050405020304" pitchFamily="18" charset="0"/>
                <a:ea typeface="Calibri" panose="020F0502020204030204" pitchFamily="34" charset="0"/>
                <a:cs typeface="Times New Roman" panose="02020603050405020304" pitchFamily="18" charset="0"/>
              </a:rPr>
              <a:t>Organizacion</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 mundial de la salud OMS. (2020). </a:t>
            </a:r>
            <a:r>
              <a:rPr lang="es-CO" sz="1100" i="1" kern="100" dirty="0">
                <a:effectLst/>
                <a:latin typeface="Times New Roman" panose="02020603050405020304" pitchFamily="18" charset="0"/>
                <a:ea typeface="Calibri" panose="020F0502020204030204" pitchFamily="34" charset="0"/>
                <a:cs typeface="Times New Roman" panose="02020603050405020304" pitchFamily="18" charset="0"/>
              </a:rPr>
              <a:t>LAS FUNCIONES ESENCIALES DE LA SALUD PÚBLICA EN LAS AMÉRICAS.</a:t>
            </a:r>
            <a:r>
              <a:rPr lang="es-CO" sz="11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s-CO" sz="1100" kern="100" dirty="0" err="1">
                <a:effectLst/>
                <a:latin typeface="Times New Roman" panose="02020603050405020304" pitchFamily="18" charset="0"/>
                <a:ea typeface="Calibri" panose="020F0502020204030204" pitchFamily="34" charset="0"/>
                <a:cs typeface="Times New Roman" panose="02020603050405020304" pitchFamily="18" charset="0"/>
              </a:rPr>
              <a:t>Washintong</a:t>
            </a:r>
            <a:endParaRPr lang="es-ES" sz="1100" dirty="0">
              <a:solidFill>
                <a:schemeClr val="tx1">
                  <a:lumMod val="75000"/>
                  <a:lumOff val="25000"/>
                </a:schemeClr>
              </a:solidFill>
              <a:latin typeface="Arial"/>
              <a:cs typeface="Arial"/>
            </a:endParaRPr>
          </a:p>
        </p:txBody>
      </p:sp>
    </p:spTree>
    <p:extLst>
      <p:ext uri="{BB962C8B-B14F-4D97-AF65-F5344CB8AC3E}">
        <p14:creationId xmlns:p14="http://schemas.microsoft.com/office/powerpoint/2010/main" val="39959251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gn="ctr"/>
            <a:r>
              <a:rPr lang="es-ES" dirty="0"/>
              <a:t>¡Gracias!</a:t>
            </a:r>
          </a:p>
        </p:txBody>
      </p:sp>
    </p:spTree>
    <p:extLst>
      <p:ext uri="{BB962C8B-B14F-4D97-AF65-F5344CB8AC3E}">
        <p14:creationId xmlns:p14="http://schemas.microsoft.com/office/powerpoint/2010/main" val="2763062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Marcador de contenido 4"/>
          <p:cNvSpPr>
            <a:spLocks noGrp="1"/>
          </p:cNvSpPr>
          <p:nvPr>
            <p:ph idx="1"/>
          </p:nvPr>
        </p:nvSpPr>
        <p:spPr>
          <a:xfrm>
            <a:off x="241901" y="1912455"/>
            <a:ext cx="8708390" cy="4104594"/>
          </a:xfrm>
        </p:spPr>
        <p:txBody>
          <a:bodyPr>
            <a:normAutofit/>
          </a:bodyPr>
          <a:lstStyle/>
          <a:p>
            <a:pPr marL="0" indent="0" algn="just">
              <a:lnSpc>
                <a:spcPct val="150000"/>
              </a:lnSpc>
              <a:buNone/>
            </a:pPr>
            <a:r>
              <a:rPr lang="es-CO" sz="2000" dirty="0">
                <a:effectLst/>
                <a:latin typeface="Times New Roman" panose="02020603050405020304" pitchFamily="18" charset="0"/>
                <a:ea typeface="Calibri" panose="020F0502020204030204" pitchFamily="34" charset="0"/>
                <a:cs typeface="Times New Roman" panose="02020603050405020304" pitchFamily="18" charset="0"/>
              </a:rPr>
              <a:t>Esta investigación se centra en la accesibilidad a servicios de tercer y cuarto nivel de salud, destacando su importancia vital y los desafíos que enfrenta. Se identifican barreras, desde logísticas hasta económicas, que obstaculizan el acceso a la atención especializada. Además, se enfoca en la calidad y satisfacción del paciente como elementos clave, y se examina cómo el contexto local en Cúcuta, Colombia, en 2021, influye en estos desafíos de accesibilidad, ofreciendo una comprensión más profunda de su impacto en la comunidad.</a:t>
            </a:r>
            <a:endParaRPr lang="es-ES" sz="20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6" name="Título 5"/>
          <p:cNvSpPr>
            <a:spLocks noGrp="1"/>
          </p:cNvSpPr>
          <p:nvPr>
            <p:ph type="title"/>
          </p:nvPr>
        </p:nvSpPr>
        <p:spPr>
          <a:xfrm>
            <a:off x="2056147" y="589610"/>
            <a:ext cx="6848788" cy="768477"/>
          </a:xfrm>
        </p:spPr>
        <p:txBody>
          <a:bodyPr>
            <a:normAutofit/>
          </a:bodyPr>
          <a:lstStyle/>
          <a:p>
            <a:pPr algn="ctr"/>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INTRODUCCIÓN</a:t>
            </a:r>
          </a:p>
        </p:txBody>
      </p:sp>
    </p:spTree>
    <p:extLst>
      <p:ext uri="{BB962C8B-B14F-4D97-AF65-F5344CB8AC3E}">
        <p14:creationId xmlns:p14="http://schemas.microsoft.com/office/powerpoint/2010/main" val="3861560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128508" y="215308"/>
            <a:ext cx="3242970" cy="1906321"/>
          </a:xfrm>
        </p:spPr>
        <p:txBody>
          <a:bodyPr>
            <a:normAutofit/>
          </a:body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OBJETIVO</a:t>
            </a:r>
          </a:p>
        </p:txBody>
      </p:sp>
      <p:sp>
        <p:nvSpPr>
          <p:cNvPr id="6" name="Marcador de texto 5"/>
          <p:cNvSpPr>
            <a:spLocks noGrp="1"/>
          </p:cNvSpPr>
          <p:nvPr>
            <p:ph type="body" sz="half" idx="2"/>
          </p:nvPr>
        </p:nvSpPr>
        <p:spPr>
          <a:xfrm>
            <a:off x="123363" y="2199700"/>
            <a:ext cx="3230942" cy="4485671"/>
          </a:xfrm>
        </p:spPr>
        <p:txBody>
          <a:bodyPr>
            <a:normAutofit/>
          </a:bodyPr>
          <a:lstStyle/>
          <a:p>
            <a:pPr algn="just"/>
            <a:r>
              <a:rPr lang="es-CO" sz="24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Analizar la accesibilidad a los servicios de III y IV nivel en la ciudad de Cúcuta, Colombia, en 2021</a:t>
            </a:r>
            <a:r>
              <a:rPr lang="es-CO" sz="1200" kern="100" dirty="0">
                <a:effectLst/>
                <a:latin typeface="Times New Roman" panose="02020603050405020304" pitchFamily="18" charset="0"/>
                <a:ea typeface="Calibri" panose="020F0502020204030204" pitchFamily="34" charset="0"/>
                <a:cs typeface="Times New Roman" panose="02020603050405020304" pitchFamily="18" charset="0"/>
              </a:rPr>
              <a:t>.</a:t>
            </a:r>
          </a:p>
          <a:p>
            <a:endParaRPr lang="es-ES" sz="1200" dirty="0">
              <a:solidFill>
                <a:srgbClr val="FFFFFF"/>
              </a:solidFill>
              <a:latin typeface="Arial"/>
              <a:cs typeface="Arial"/>
            </a:endParaRPr>
          </a:p>
        </p:txBody>
      </p:sp>
      <p:sp>
        <p:nvSpPr>
          <p:cNvPr id="3" name="Marcador de contenido 2">
            <a:extLst>
              <a:ext uri="{FF2B5EF4-FFF2-40B4-BE49-F238E27FC236}">
                <a16:creationId xmlns:a16="http://schemas.microsoft.com/office/drawing/2014/main" id="{06F48437-420D-4154-BE01-56A945C3F586}"/>
              </a:ext>
            </a:extLst>
          </p:cNvPr>
          <p:cNvSpPr>
            <a:spLocks noGrp="1"/>
          </p:cNvSpPr>
          <p:nvPr>
            <p:ph idx="1"/>
          </p:nvPr>
        </p:nvSpPr>
        <p:spPr/>
        <p:txBody>
          <a:bodyPr>
            <a:normAutofit fontScale="70000" lnSpcReduction="20000"/>
          </a:bodyPr>
          <a:lstStyle/>
          <a:p>
            <a:pPr marL="0" indent="0" algn="just">
              <a:buNone/>
            </a:pPr>
            <a:endParaRPr lang="es-MX" sz="2800" b="1" dirty="0">
              <a:solidFill>
                <a:schemeClr val="accent1">
                  <a:lumMod val="75000"/>
                </a:schemeClr>
              </a:solidFill>
              <a:latin typeface="Times New Roman" panose="02020603050405020304" pitchFamily="18" charset="0"/>
              <a:cs typeface="Times New Roman" panose="02020603050405020304" pitchFamily="18" charset="0"/>
            </a:endParaRPr>
          </a:p>
          <a:p>
            <a:pPr marL="0" indent="0" algn="just">
              <a:buNone/>
            </a:pPr>
            <a:endParaRPr lang="es-MX" sz="2800" b="1" dirty="0">
              <a:solidFill>
                <a:schemeClr val="accent1">
                  <a:lumMod val="75000"/>
                </a:schemeClr>
              </a:solidFill>
              <a:latin typeface="Times New Roman" panose="02020603050405020304" pitchFamily="18" charset="0"/>
              <a:cs typeface="Times New Roman" panose="02020603050405020304" pitchFamily="18" charset="0"/>
            </a:endParaRPr>
          </a:p>
          <a:p>
            <a:pPr algn="just">
              <a:lnSpc>
                <a:spcPct val="107000"/>
              </a:lnSpc>
              <a:spcAft>
                <a:spcPts val="800"/>
              </a:spcAft>
            </a:pPr>
            <a:r>
              <a:rPr lang="es-CO" sz="3200" kern="100" dirty="0">
                <a:effectLst/>
                <a:latin typeface="Times New Roman" panose="02020603050405020304" pitchFamily="18" charset="0"/>
                <a:ea typeface="Calibri" panose="020F0502020204030204" pitchFamily="34" charset="0"/>
                <a:cs typeface="Times New Roman" panose="02020603050405020304" pitchFamily="18" charset="0"/>
              </a:rPr>
              <a:t>Caracterizar los prestadores de servicios de salud de III y IV nivel en la ciudad de Cúcuta, Colombia.</a:t>
            </a:r>
          </a:p>
          <a:p>
            <a:pPr algn="just">
              <a:lnSpc>
                <a:spcPct val="107000"/>
              </a:lnSpc>
              <a:spcAft>
                <a:spcPts val="800"/>
              </a:spcAft>
            </a:pPr>
            <a:r>
              <a:rPr lang="es-CO" sz="3200" kern="100" dirty="0">
                <a:effectLst/>
                <a:latin typeface="Times New Roman" panose="02020603050405020304" pitchFamily="18" charset="0"/>
                <a:ea typeface="Calibri" panose="020F0502020204030204" pitchFamily="34" charset="0"/>
                <a:cs typeface="Times New Roman" panose="02020603050405020304" pitchFamily="18" charset="0"/>
              </a:rPr>
              <a:t>Identificar la población usuaria de los servicios de III y IV nivel en la ciudad de Cúcuta, Colombia, en 2021.</a:t>
            </a:r>
          </a:p>
          <a:p>
            <a:pPr algn="just">
              <a:lnSpc>
                <a:spcPct val="107000"/>
              </a:lnSpc>
              <a:spcAft>
                <a:spcPts val="800"/>
              </a:spcAft>
            </a:pPr>
            <a:r>
              <a:rPr lang="es-CO" sz="3200" kern="100" dirty="0">
                <a:effectLst/>
                <a:latin typeface="Times New Roman" panose="02020603050405020304" pitchFamily="18" charset="0"/>
                <a:ea typeface="Calibri" panose="020F0502020204030204" pitchFamily="34" charset="0"/>
                <a:cs typeface="Times New Roman" panose="02020603050405020304" pitchFamily="18" charset="0"/>
              </a:rPr>
              <a:t>Describir las barreras más comunes para acceder a los servicios de III y IV nivel en la población estudiada en la ciudad de Cúcuta, Colombia, en 2021.</a:t>
            </a:r>
          </a:p>
          <a:p>
            <a:endParaRPr lang="es-CO" dirty="0"/>
          </a:p>
        </p:txBody>
      </p:sp>
    </p:spTree>
    <p:extLst>
      <p:ext uri="{BB962C8B-B14F-4D97-AF65-F5344CB8AC3E}">
        <p14:creationId xmlns:p14="http://schemas.microsoft.com/office/powerpoint/2010/main" val="4111376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Título 3"/>
          <p:cNvSpPr>
            <a:spLocks noGrp="1"/>
          </p:cNvSpPr>
          <p:nvPr>
            <p:ph type="title"/>
          </p:nvPr>
        </p:nvSpPr>
        <p:spPr>
          <a:xfrm>
            <a:off x="5782720" y="215308"/>
            <a:ext cx="3242970" cy="843471"/>
          </a:xfrm>
        </p:spPr>
        <p:txBody>
          <a:bodyPr>
            <a:normAutofit/>
          </a:body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METODOLOGÍA</a:t>
            </a:r>
          </a:p>
        </p:txBody>
      </p:sp>
      <p:sp>
        <p:nvSpPr>
          <p:cNvPr id="7" name="Marcador de texto 5"/>
          <p:cNvSpPr>
            <a:spLocks noGrp="1"/>
          </p:cNvSpPr>
          <p:nvPr>
            <p:ph type="body" sz="half" idx="2"/>
          </p:nvPr>
        </p:nvSpPr>
        <p:spPr>
          <a:xfrm>
            <a:off x="5797733" y="1058779"/>
            <a:ext cx="3230942" cy="5626593"/>
          </a:xfrm>
        </p:spPr>
        <p:txBody>
          <a:bodyPr>
            <a:normAutofit lnSpcReduction="10000"/>
          </a:bodyPr>
          <a:lstStyle/>
          <a:p>
            <a:pPr>
              <a:lnSpc>
                <a:spcPct val="107000"/>
              </a:lnSpc>
              <a:spcAft>
                <a:spcPts val="800"/>
              </a:spcAft>
            </a:pPr>
            <a:r>
              <a:rPr lang="es-CO"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es-CO" sz="20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La metodología se basa en un enfoque cualitativo con revisión crítica de la literatura, siguiendo el modelo propuesto por Sampieri (2010).</a:t>
            </a:r>
          </a:p>
          <a:p>
            <a:pPr algn="just">
              <a:lnSpc>
                <a:spcPct val="107000"/>
              </a:lnSpc>
              <a:spcAft>
                <a:spcPts val="800"/>
              </a:spcAft>
            </a:pPr>
            <a:r>
              <a:rPr lang="es-CO" sz="20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Se aborda la accesibilidad a servicios de tercer y cuarto nivel en Cúcuta, Colombia, en 2021. La revisión se realiza mediante la extracción de datos relevantes de estudios, documentos gubernamentales y literatura académica.</a:t>
            </a:r>
          </a:p>
          <a:p>
            <a:endParaRPr lang="es-ES" sz="1200" dirty="0">
              <a:solidFill>
                <a:schemeClr val="bg1"/>
              </a:solidFill>
              <a:latin typeface="Arial"/>
              <a:cs typeface="Arial"/>
            </a:endParaRPr>
          </a:p>
        </p:txBody>
      </p:sp>
      <p:pic>
        <p:nvPicPr>
          <p:cNvPr id="2" name="Marcador de contenido 1">
            <a:extLst>
              <a:ext uri="{FF2B5EF4-FFF2-40B4-BE49-F238E27FC236}">
                <a16:creationId xmlns:a16="http://schemas.microsoft.com/office/drawing/2014/main" id="{C5A4799A-7440-E619-75B4-348DC328E9A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9238" y="736807"/>
            <a:ext cx="5178425" cy="5133051"/>
          </a:xfrm>
          <a:prstGeom prst="rect">
            <a:avLst/>
          </a:prstGeom>
        </p:spPr>
      </p:pic>
      <p:sp>
        <p:nvSpPr>
          <p:cNvPr id="4" name="CuadroTexto 3">
            <a:extLst>
              <a:ext uri="{FF2B5EF4-FFF2-40B4-BE49-F238E27FC236}">
                <a16:creationId xmlns:a16="http://schemas.microsoft.com/office/drawing/2014/main" id="{9E494C9A-0E6A-CEBA-6E56-AC2EC3843416}"/>
              </a:ext>
            </a:extLst>
          </p:cNvPr>
          <p:cNvSpPr txBox="1"/>
          <p:nvPr/>
        </p:nvSpPr>
        <p:spPr>
          <a:xfrm>
            <a:off x="249238" y="6529699"/>
            <a:ext cx="4572000" cy="230832"/>
          </a:xfrm>
          <a:prstGeom prst="rect">
            <a:avLst/>
          </a:prstGeom>
          <a:noFill/>
        </p:spPr>
        <p:txBody>
          <a:bodyPr wrap="square">
            <a:spAutoFit/>
          </a:bodyPr>
          <a:lstStyle/>
          <a:p>
            <a:r>
              <a:rPr lang="es-MX" sz="900" b="0" i="1" dirty="0">
                <a:solidFill>
                  <a:srgbClr val="000000"/>
                </a:solidFill>
                <a:effectLst/>
              </a:rPr>
              <a:t>Fuente de </a:t>
            </a:r>
            <a:r>
              <a:rPr lang="es-MX" sz="900" b="0" i="1" dirty="0" err="1">
                <a:solidFill>
                  <a:srgbClr val="000000"/>
                </a:solidFill>
                <a:effectLst/>
              </a:rPr>
              <a:t>elaboracion</a:t>
            </a:r>
            <a:r>
              <a:rPr lang="es-MX" sz="900" b="0" i="1" dirty="0">
                <a:solidFill>
                  <a:srgbClr val="000000"/>
                </a:solidFill>
                <a:effectLst/>
              </a:rPr>
              <a:t> propia</a:t>
            </a:r>
            <a:endParaRPr lang="es-CO" sz="900" dirty="0"/>
          </a:p>
        </p:txBody>
      </p:sp>
    </p:spTree>
    <p:extLst>
      <p:ext uri="{BB962C8B-B14F-4D97-AF65-F5344CB8AC3E}">
        <p14:creationId xmlns:p14="http://schemas.microsoft.com/office/powerpoint/2010/main" val="4282774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2" name="Marcador de texto 11">
            <a:extLst>
              <a:ext uri="{FF2B5EF4-FFF2-40B4-BE49-F238E27FC236}">
                <a16:creationId xmlns:a16="http://schemas.microsoft.com/office/drawing/2014/main" id="{44AC10AA-EFC1-DD7A-9E30-EB757A2856C4}"/>
              </a:ext>
            </a:extLst>
          </p:cNvPr>
          <p:cNvSpPr>
            <a:spLocks noGrp="1"/>
          </p:cNvSpPr>
          <p:nvPr>
            <p:ph type="body" sz="half" idx="2"/>
          </p:nvPr>
        </p:nvSpPr>
        <p:spPr>
          <a:xfrm>
            <a:off x="250723" y="1518299"/>
            <a:ext cx="3637064" cy="4350689"/>
          </a:xfrm>
        </p:spPr>
        <p:txBody>
          <a:bodyPr>
            <a:noAutofit/>
          </a:bodyPr>
          <a:lstStyle/>
          <a:p>
            <a:pPr algn="just"/>
            <a:r>
              <a:rPr lang="es-MX" dirty="0">
                <a:latin typeface="Times New Roman" panose="02020603050405020304" pitchFamily="18" charset="0"/>
                <a:cs typeface="Times New Roman" panose="02020603050405020304" pitchFamily="18" charset="0"/>
              </a:rPr>
              <a:t>Clínica San José de Cúcuta S.A.: Con 55 camas, principalmente enfocadas en cuidados intensivos adultos (66%).</a:t>
            </a:r>
          </a:p>
          <a:p>
            <a:pPr algn="just"/>
            <a:r>
              <a:rPr lang="es-MX" dirty="0">
                <a:latin typeface="Times New Roman" panose="02020603050405020304" pitchFamily="18" charset="0"/>
                <a:cs typeface="Times New Roman" panose="02020603050405020304" pitchFamily="18" charset="0"/>
              </a:rPr>
              <a:t>Clínica Santa Ana S.A.: Ofrecía 23 camas, mayormente para atención en cuidados intermedios adultos (34%).</a:t>
            </a:r>
          </a:p>
          <a:p>
            <a:pPr algn="just"/>
            <a:r>
              <a:rPr lang="es-MX" dirty="0">
                <a:latin typeface="Times New Roman" panose="02020603050405020304" pitchFamily="18" charset="0"/>
                <a:cs typeface="Times New Roman" panose="02020603050405020304" pitchFamily="18" charset="0"/>
              </a:rPr>
              <a:t>E.S.E. Hospital Universitario Erasmo </a:t>
            </a:r>
            <a:r>
              <a:rPr lang="es-MX" dirty="0" err="1">
                <a:latin typeface="Times New Roman" panose="02020603050405020304" pitchFamily="18" charset="0"/>
                <a:cs typeface="Times New Roman" panose="02020603050405020304" pitchFamily="18" charset="0"/>
              </a:rPr>
              <a:t>Meoz</a:t>
            </a:r>
            <a:r>
              <a:rPr lang="es-MX" dirty="0">
                <a:latin typeface="Times New Roman" panose="02020603050405020304" pitchFamily="18" charset="0"/>
                <a:cs typeface="Times New Roman" panose="02020603050405020304" pitchFamily="18" charset="0"/>
              </a:rPr>
              <a:t>: Reportó 7 camas para cuidados intermedios adultos (18%).</a:t>
            </a:r>
          </a:p>
          <a:p>
            <a:pPr algn="just"/>
            <a:r>
              <a:rPr lang="es-MX" dirty="0">
                <a:latin typeface="Times New Roman" panose="02020603050405020304" pitchFamily="18" charset="0"/>
                <a:cs typeface="Times New Roman" panose="02020603050405020304" pitchFamily="18" charset="0"/>
              </a:rPr>
              <a:t>Medical Duarte ZF S.A.S: Contaba con 75 camas, mayormente destinadas a cuidados intensivos adultos (94%) y cuidados intermedios (52%).</a:t>
            </a:r>
          </a:p>
          <a:p>
            <a:pPr algn="just"/>
            <a:r>
              <a:rPr lang="es-MX" dirty="0">
                <a:latin typeface="Times New Roman" panose="02020603050405020304" pitchFamily="18" charset="0"/>
                <a:cs typeface="Times New Roman" panose="02020603050405020304" pitchFamily="18" charset="0"/>
              </a:rPr>
              <a:t>En San José de Cúcuta, la atención crítica y de cuidados intermedios en 2021 estaba principalmente a cargo del sector privado, con una participación del 100% en cuidados intensivos y una participación del 5% en el sector público.</a:t>
            </a:r>
            <a:endParaRPr lang="es-CO" dirty="0">
              <a:latin typeface="Times New Roman" panose="02020603050405020304" pitchFamily="18" charset="0"/>
              <a:cs typeface="Times New Roman" panose="02020603050405020304" pitchFamily="18" charset="0"/>
            </a:endParaRPr>
          </a:p>
        </p:txBody>
      </p:sp>
      <p:sp>
        <p:nvSpPr>
          <p:cNvPr id="13" name="Título 5">
            <a:extLst>
              <a:ext uri="{FF2B5EF4-FFF2-40B4-BE49-F238E27FC236}">
                <a16:creationId xmlns:a16="http://schemas.microsoft.com/office/drawing/2014/main" id="{3DC0C816-22B5-8F1C-9636-1F65078294EA}"/>
              </a:ext>
            </a:extLst>
          </p:cNvPr>
          <p:cNvSpPr txBox="1">
            <a:spLocks/>
          </p:cNvSpPr>
          <p:nvPr/>
        </p:nvSpPr>
        <p:spPr>
          <a:xfrm>
            <a:off x="2056147" y="589610"/>
            <a:ext cx="6848788" cy="76847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RESULTADOS OBJETIVO 1</a:t>
            </a:r>
          </a:p>
        </p:txBody>
      </p:sp>
      <p:graphicFrame>
        <p:nvGraphicFramePr>
          <p:cNvPr id="16" name="Marcador de contenido 4">
            <a:extLst>
              <a:ext uri="{FF2B5EF4-FFF2-40B4-BE49-F238E27FC236}">
                <a16:creationId xmlns:a16="http://schemas.microsoft.com/office/drawing/2014/main" id="{4A79DE8F-ED80-C1D2-BF40-D2EF25D95D16}"/>
              </a:ext>
            </a:extLst>
          </p:cNvPr>
          <p:cNvGraphicFramePr>
            <a:graphicFrameLocks noGrp="1"/>
          </p:cNvGraphicFramePr>
          <p:nvPr>
            <p:ph idx="1"/>
            <p:extLst>
              <p:ext uri="{D42A27DB-BD31-4B8C-83A1-F6EECF244321}">
                <p14:modId xmlns:p14="http://schemas.microsoft.com/office/powerpoint/2010/main" val="2509632992"/>
              </p:ext>
            </p:extLst>
          </p:nvPr>
        </p:nvGraphicFramePr>
        <p:xfrm>
          <a:off x="3887787" y="1917700"/>
          <a:ext cx="5138225" cy="4350690"/>
        </p:xfrm>
        <a:graphic>
          <a:graphicData uri="http://schemas.openxmlformats.org/drawingml/2006/chart">
            <c:chart xmlns:c="http://schemas.openxmlformats.org/drawingml/2006/chart" xmlns:r="http://schemas.openxmlformats.org/officeDocument/2006/relationships" r:id="rId3"/>
          </a:graphicData>
        </a:graphic>
      </p:graphicFrame>
      <p:sp>
        <p:nvSpPr>
          <p:cNvPr id="3" name="CuadroTexto 2">
            <a:extLst>
              <a:ext uri="{FF2B5EF4-FFF2-40B4-BE49-F238E27FC236}">
                <a16:creationId xmlns:a16="http://schemas.microsoft.com/office/drawing/2014/main" id="{3C077932-19FD-A7F9-569A-3EA8433BAAD9}"/>
              </a:ext>
            </a:extLst>
          </p:cNvPr>
          <p:cNvSpPr txBox="1"/>
          <p:nvPr/>
        </p:nvSpPr>
        <p:spPr>
          <a:xfrm flipH="1">
            <a:off x="250723" y="6436959"/>
            <a:ext cx="4388310" cy="2308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900" b="0" i="1" u="none" strike="noStrike" kern="1200" cap="none" spc="0" normalizeH="0" baseline="0" noProof="0" dirty="0">
                <a:ln>
                  <a:noFill/>
                </a:ln>
                <a:solidFill>
                  <a:srgbClr val="000000"/>
                </a:solidFill>
                <a:effectLst/>
                <a:uLnTx/>
                <a:uFillTx/>
                <a:latin typeface="Arial Narrow"/>
                <a:ea typeface="+mn-ea"/>
                <a:cs typeface="+mn-cs"/>
              </a:rPr>
              <a:t>Fuente de elaboración propia:Recuperdo de datos abiertos (2021)REPPS</a:t>
            </a:r>
            <a:endParaRPr kumimoji="0" lang="es-CO" sz="900" b="0" i="0" u="none" strike="noStrike" kern="1200" cap="none" spc="0" normalizeH="0" baseline="0" noProof="0" dirty="0">
              <a:ln>
                <a:noFill/>
              </a:ln>
              <a:solidFill>
                <a:prstClr val="black"/>
              </a:solidFill>
              <a:effectLst/>
              <a:uLnTx/>
              <a:uFillTx/>
              <a:latin typeface="Arial Narrow"/>
              <a:ea typeface="+mn-ea"/>
              <a:cs typeface="+mn-cs"/>
            </a:endParaRPr>
          </a:p>
        </p:txBody>
      </p:sp>
    </p:spTree>
    <p:extLst>
      <p:ext uri="{BB962C8B-B14F-4D97-AF65-F5344CB8AC3E}">
        <p14:creationId xmlns:p14="http://schemas.microsoft.com/office/powerpoint/2010/main" val="2959421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12" name="Marcador de texto 11">
            <a:extLst>
              <a:ext uri="{FF2B5EF4-FFF2-40B4-BE49-F238E27FC236}">
                <a16:creationId xmlns:a16="http://schemas.microsoft.com/office/drawing/2014/main" id="{44AC10AA-EFC1-DD7A-9E30-EB757A2856C4}"/>
              </a:ext>
            </a:extLst>
          </p:cNvPr>
          <p:cNvSpPr>
            <a:spLocks noGrp="1"/>
          </p:cNvSpPr>
          <p:nvPr>
            <p:ph type="body" sz="half" idx="2"/>
          </p:nvPr>
        </p:nvSpPr>
        <p:spPr>
          <a:xfrm>
            <a:off x="250723" y="1518299"/>
            <a:ext cx="3637064" cy="4350689"/>
          </a:xfrm>
        </p:spPr>
        <p:txBody>
          <a:bodyPr>
            <a:noAutofit/>
          </a:bodyPr>
          <a:lstStyle/>
          <a:p>
            <a:pPr algn="just"/>
            <a:r>
              <a:rPr lang="es-MX" dirty="0"/>
              <a:t>Hay 28 salas de cirugía en total: 7 en San José de Cúcuta, 8 en Santa Ana, 6 en el Hospital Universitario Erasmo </a:t>
            </a:r>
            <a:r>
              <a:rPr lang="es-MX" dirty="0" err="1"/>
              <a:t>Meoz</a:t>
            </a:r>
            <a:r>
              <a:rPr lang="es-MX" dirty="0"/>
              <a:t> (ESE HUEM) y 7 en Medical Duarte ZF S.A.S.</a:t>
            </a:r>
          </a:p>
          <a:p>
            <a:pPr algn="just"/>
            <a:r>
              <a:rPr lang="es-MX" dirty="0"/>
              <a:t>En radioterapia, solo ESE HUEM tiene 1 sala, y Medical Duarte ZF S.A.S tiene 2, sumando 3 en toda la ciudad.</a:t>
            </a:r>
          </a:p>
          <a:p>
            <a:pPr algn="just"/>
            <a:r>
              <a:rPr lang="es-MX" dirty="0"/>
              <a:t>Para hemodiálisis, hay 13 sillas en total: 4 en San José de Cúcuta, 6 en Santa Ana y 3 en Medical Duarte ZF S.A.S; no hay este servicio en el sector público.</a:t>
            </a:r>
          </a:p>
          <a:p>
            <a:pPr algn="just"/>
            <a:r>
              <a:rPr lang="es-MX" dirty="0"/>
              <a:t>En quimioterapia, hay 19 sillas: ESE HUEM ofrece 5 para el sector público, y Medical Duarte ZF S.A.S tiene 14 para el privado.</a:t>
            </a:r>
          </a:p>
          <a:p>
            <a:pPr algn="just"/>
            <a:r>
              <a:rPr lang="es-MX" dirty="0"/>
              <a:t>En resumen, hay 63 espacios entre salas y sillas para atender patologías de IV nivel en San José de Cúcuta</a:t>
            </a:r>
            <a:r>
              <a:rPr lang="es-MX" dirty="0">
                <a:latin typeface="Times New Roman" panose="02020603050405020304" pitchFamily="18" charset="0"/>
                <a:cs typeface="Times New Roman" panose="02020603050405020304" pitchFamily="18" charset="0"/>
              </a:rPr>
              <a:t>.</a:t>
            </a:r>
            <a:endParaRPr lang="es-CO" dirty="0">
              <a:latin typeface="Times New Roman" panose="02020603050405020304" pitchFamily="18" charset="0"/>
              <a:cs typeface="Times New Roman" panose="02020603050405020304" pitchFamily="18" charset="0"/>
            </a:endParaRPr>
          </a:p>
        </p:txBody>
      </p:sp>
      <p:sp>
        <p:nvSpPr>
          <p:cNvPr id="13" name="Título 5">
            <a:extLst>
              <a:ext uri="{FF2B5EF4-FFF2-40B4-BE49-F238E27FC236}">
                <a16:creationId xmlns:a16="http://schemas.microsoft.com/office/drawing/2014/main" id="{3DC0C816-22B5-8F1C-9636-1F65078294EA}"/>
              </a:ext>
            </a:extLst>
          </p:cNvPr>
          <p:cNvSpPr txBox="1">
            <a:spLocks/>
          </p:cNvSpPr>
          <p:nvPr/>
        </p:nvSpPr>
        <p:spPr>
          <a:xfrm>
            <a:off x="2056147" y="589610"/>
            <a:ext cx="6848788" cy="76847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RESULTADOS OBJETIVO 1</a:t>
            </a:r>
          </a:p>
        </p:txBody>
      </p:sp>
      <p:graphicFrame>
        <p:nvGraphicFramePr>
          <p:cNvPr id="6" name="Marcador de contenido 9">
            <a:extLst>
              <a:ext uri="{FF2B5EF4-FFF2-40B4-BE49-F238E27FC236}">
                <a16:creationId xmlns:a16="http://schemas.microsoft.com/office/drawing/2014/main" id="{7980DBCD-331A-13FE-8624-48E51ADFB939}"/>
              </a:ext>
            </a:extLst>
          </p:cNvPr>
          <p:cNvGraphicFramePr>
            <a:graphicFrameLocks noGrp="1"/>
          </p:cNvGraphicFramePr>
          <p:nvPr>
            <p:ph idx="1"/>
            <p:extLst>
              <p:ext uri="{D42A27DB-BD31-4B8C-83A1-F6EECF244321}">
                <p14:modId xmlns:p14="http://schemas.microsoft.com/office/powerpoint/2010/main" val="3567658737"/>
              </p:ext>
            </p:extLst>
          </p:nvPr>
        </p:nvGraphicFramePr>
        <p:xfrm>
          <a:off x="4062549" y="1867989"/>
          <a:ext cx="4715691" cy="3993061"/>
        </p:xfrm>
        <a:graphic>
          <a:graphicData uri="http://schemas.openxmlformats.org/drawingml/2006/chart">
            <c:chart xmlns:c="http://schemas.openxmlformats.org/drawingml/2006/chart" xmlns:r="http://schemas.openxmlformats.org/officeDocument/2006/relationships" r:id="rId4"/>
          </a:graphicData>
        </a:graphic>
      </p:graphicFrame>
      <p:sp>
        <p:nvSpPr>
          <p:cNvPr id="3" name="CuadroTexto 2">
            <a:extLst>
              <a:ext uri="{FF2B5EF4-FFF2-40B4-BE49-F238E27FC236}">
                <a16:creationId xmlns:a16="http://schemas.microsoft.com/office/drawing/2014/main" id="{12E8E927-BCD5-D4B3-FBD0-7AB2AA05C949}"/>
              </a:ext>
            </a:extLst>
          </p:cNvPr>
          <p:cNvSpPr txBox="1"/>
          <p:nvPr/>
        </p:nvSpPr>
        <p:spPr>
          <a:xfrm rot="10800000" flipH="1" flipV="1">
            <a:off x="250723" y="6458840"/>
            <a:ext cx="7798007" cy="2308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900" b="0" i="1" u="none" strike="noStrike" kern="1200" cap="none" spc="0" normalizeH="0" baseline="0" noProof="0" dirty="0">
                <a:ln>
                  <a:noFill/>
                </a:ln>
                <a:solidFill>
                  <a:srgbClr val="000000"/>
                </a:solidFill>
                <a:effectLst/>
                <a:uLnTx/>
                <a:uFillTx/>
                <a:latin typeface="Arial Narrow"/>
                <a:ea typeface="+mn-ea"/>
                <a:cs typeface="+mn-cs"/>
              </a:rPr>
              <a:t>Fuente de elaboración propia:Recuperdo de datos abiertos (2021)REPPS</a:t>
            </a:r>
            <a:endParaRPr kumimoji="0" lang="es-CO" sz="900" b="0" i="0" u="none" strike="noStrike" kern="1200" cap="none" spc="0" normalizeH="0" baseline="0" noProof="0" dirty="0">
              <a:ln>
                <a:noFill/>
              </a:ln>
              <a:solidFill>
                <a:prstClr val="black"/>
              </a:solidFill>
              <a:effectLst/>
              <a:uLnTx/>
              <a:uFillTx/>
              <a:latin typeface="Arial Narrow"/>
              <a:ea typeface="+mn-ea"/>
              <a:cs typeface="+mn-cs"/>
            </a:endParaRPr>
          </a:p>
        </p:txBody>
      </p:sp>
    </p:spTree>
    <p:extLst>
      <p:ext uri="{BB962C8B-B14F-4D97-AF65-F5344CB8AC3E}">
        <p14:creationId xmlns:p14="http://schemas.microsoft.com/office/powerpoint/2010/main" val="4187251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ítulo 5"/>
          <p:cNvSpPr>
            <a:spLocks noGrp="1"/>
          </p:cNvSpPr>
          <p:nvPr>
            <p:ph type="title"/>
          </p:nvPr>
        </p:nvSpPr>
        <p:spPr>
          <a:xfrm>
            <a:off x="2056147" y="589610"/>
            <a:ext cx="6848788" cy="768477"/>
          </a:xfrm>
        </p:spPr>
        <p:txBody>
          <a:bodyPr>
            <a:normAutofit/>
          </a:body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RESULTADOS OBJETIVO 1</a:t>
            </a:r>
          </a:p>
        </p:txBody>
      </p:sp>
      <p:sp>
        <p:nvSpPr>
          <p:cNvPr id="4" name="CuadroTexto 3">
            <a:extLst>
              <a:ext uri="{FF2B5EF4-FFF2-40B4-BE49-F238E27FC236}">
                <a16:creationId xmlns:a16="http://schemas.microsoft.com/office/drawing/2014/main" id="{A9B2F526-23D7-0BFA-CF77-2A41173548D4}"/>
              </a:ext>
            </a:extLst>
          </p:cNvPr>
          <p:cNvSpPr txBox="1"/>
          <p:nvPr/>
        </p:nvSpPr>
        <p:spPr>
          <a:xfrm>
            <a:off x="125604" y="6456060"/>
            <a:ext cx="4572000"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900" b="0" i="1" u="none" strike="noStrike" kern="1200" cap="none" spc="0" normalizeH="0" baseline="0" noProof="0" dirty="0">
                <a:ln>
                  <a:noFill/>
                </a:ln>
                <a:solidFill>
                  <a:srgbClr val="000000"/>
                </a:solidFill>
                <a:effectLst/>
                <a:uLnTx/>
                <a:uFillTx/>
                <a:latin typeface="Arial Narrow"/>
                <a:ea typeface="+mn-ea"/>
                <a:cs typeface="+mn-cs"/>
              </a:rPr>
              <a:t>Fuente de elaboración propia:Recuperdo de</a:t>
            </a:r>
            <a:r>
              <a:rPr lang="es-CO" sz="900" kern="100" dirty="0">
                <a:effectLst/>
                <a:latin typeface="Times New Roman" panose="02020603050405020304" pitchFamily="18" charset="0"/>
                <a:ea typeface="Calibri" panose="020F0502020204030204" pitchFamily="34" charset="0"/>
                <a:cs typeface="Times New Roman" panose="02020603050405020304" pitchFamily="18" charset="0"/>
              </a:rPr>
              <a:t> OMS. (2020). </a:t>
            </a:r>
            <a:r>
              <a:rPr lang="es-CO" sz="900" i="1" kern="100" dirty="0">
                <a:effectLst/>
                <a:latin typeface="Times New Roman" panose="02020603050405020304" pitchFamily="18" charset="0"/>
                <a:ea typeface="Calibri" panose="020F0502020204030204" pitchFamily="34" charset="0"/>
                <a:cs typeface="Times New Roman" panose="02020603050405020304" pitchFamily="18" charset="0"/>
              </a:rPr>
              <a:t>Las Funciones Esenciales De La Salud Pública En Las Américas</a:t>
            </a:r>
            <a:endParaRPr kumimoji="0" lang="es-CO" sz="900" b="0" i="0" u="none" strike="noStrike" kern="1200" cap="none" spc="0" normalizeH="0" baseline="0" noProof="0" dirty="0">
              <a:ln>
                <a:noFill/>
              </a:ln>
              <a:solidFill>
                <a:prstClr val="black"/>
              </a:solidFill>
              <a:effectLst/>
              <a:uLnTx/>
              <a:uFillTx/>
              <a:latin typeface="Arial Narrow"/>
              <a:ea typeface="+mn-ea"/>
              <a:cs typeface="+mn-cs"/>
            </a:endParaRPr>
          </a:p>
        </p:txBody>
      </p:sp>
      <p:graphicFrame>
        <p:nvGraphicFramePr>
          <p:cNvPr id="17" name="Marcador de contenido 16">
            <a:extLst>
              <a:ext uri="{FF2B5EF4-FFF2-40B4-BE49-F238E27FC236}">
                <a16:creationId xmlns:a16="http://schemas.microsoft.com/office/drawing/2014/main" id="{7975594A-0824-E06A-100D-2C0C22CFE716}"/>
              </a:ext>
            </a:extLst>
          </p:cNvPr>
          <p:cNvGraphicFramePr>
            <a:graphicFrameLocks noGrp="1"/>
          </p:cNvGraphicFramePr>
          <p:nvPr>
            <p:ph idx="1"/>
            <p:extLst>
              <p:ext uri="{D42A27DB-BD31-4B8C-83A1-F6EECF244321}">
                <p14:modId xmlns:p14="http://schemas.microsoft.com/office/powerpoint/2010/main" val="2019647970"/>
              </p:ext>
            </p:extLst>
          </p:nvPr>
        </p:nvGraphicFramePr>
        <p:xfrm>
          <a:off x="1557494" y="1586223"/>
          <a:ext cx="6229978" cy="3376054"/>
        </p:xfrm>
        <a:graphic>
          <a:graphicData uri="http://schemas.openxmlformats.org/drawingml/2006/table">
            <a:tbl>
              <a:tblPr firstRow="1" firstCol="1" bandRow="1"/>
              <a:tblGrid>
                <a:gridCol w="1802876">
                  <a:extLst>
                    <a:ext uri="{9D8B030D-6E8A-4147-A177-3AD203B41FA5}">
                      <a16:colId xmlns:a16="http://schemas.microsoft.com/office/drawing/2014/main" val="1056583602"/>
                    </a:ext>
                  </a:extLst>
                </a:gridCol>
                <a:gridCol w="1068691">
                  <a:extLst>
                    <a:ext uri="{9D8B030D-6E8A-4147-A177-3AD203B41FA5}">
                      <a16:colId xmlns:a16="http://schemas.microsoft.com/office/drawing/2014/main" val="903183648"/>
                    </a:ext>
                  </a:extLst>
                </a:gridCol>
                <a:gridCol w="1146976">
                  <a:extLst>
                    <a:ext uri="{9D8B030D-6E8A-4147-A177-3AD203B41FA5}">
                      <a16:colId xmlns:a16="http://schemas.microsoft.com/office/drawing/2014/main" val="262625053"/>
                    </a:ext>
                  </a:extLst>
                </a:gridCol>
                <a:gridCol w="1884854">
                  <a:extLst>
                    <a:ext uri="{9D8B030D-6E8A-4147-A177-3AD203B41FA5}">
                      <a16:colId xmlns:a16="http://schemas.microsoft.com/office/drawing/2014/main" val="3532173918"/>
                    </a:ext>
                  </a:extLst>
                </a:gridCol>
                <a:gridCol w="326581">
                  <a:extLst>
                    <a:ext uri="{9D8B030D-6E8A-4147-A177-3AD203B41FA5}">
                      <a16:colId xmlns:a16="http://schemas.microsoft.com/office/drawing/2014/main" val="3890018687"/>
                    </a:ext>
                  </a:extLst>
                </a:gridCol>
              </a:tblGrid>
              <a:tr h="302874">
                <a:tc gridSpan="5">
                  <a:txBody>
                    <a:bodyPr/>
                    <a:lstStyle/>
                    <a:p>
                      <a:pPr indent="457200" algn="ctr">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Indicador REPS:    Razón por capacidad instalada * 1.000 habitantes</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a:noFill/>
                    </a:lnL>
                    <a:lnR>
                      <a:noFill/>
                    </a:lnR>
                    <a:lnT>
                      <a:noFill/>
                    </a:lnT>
                    <a:lnB>
                      <a:noFill/>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949343585"/>
                  </a:ext>
                </a:extLst>
              </a:tr>
              <a:tr h="302874">
                <a:tc>
                  <a:txBody>
                    <a:bodyPr/>
                    <a:lstStyle/>
                    <a:p>
                      <a:pPr>
                        <a:lnSpc>
                          <a:spcPct val="107000"/>
                        </a:lnSpc>
                      </a:pPr>
                      <a:endParaRPr lang="es-CO" sz="1100" kern="100">
                        <a:effectLst/>
                        <a:latin typeface="Calibri" panose="020F0502020204030204" pitchFamily="34" charset="0"/>
                        <a:cs typeface="Times New Roman" panose="02020603050405020304" pitchFamily="18" charset="0"/>
                      </a:endParaRPr>
                    </a:p>
                  </a:txBody>
                  <a:tcPr marL="44391" marR="44391" marT="9512" marB="9512" anchor="b">
                    <a:lnL>
                      <a:noFill/>
                    </a:lnL>
                    <a:lnR>
                      <a:noFill/>
                    </a:lnR>
                    <a:lnT>
                      <a:noFill/>
                    </a:lnT>
                    <a:lnB>
                      <a:noFill/>
                    </a:lnB>
                  </a:tcPr>
                </a:tc>
                <a:tc gridSpan="4">
                  <a:txBody>
                    <a:bodyPr/>
                    <a:lstStyle/>
                    <a:p>
                      <a:pPr indent="457200" algn="ctr">
                        <a:lnSpc>
                          <a:spcPct val="200000"/>
                        </a:lnSpc>
                      </a:pPr>
                      <a:r>
                        <a:rPr lang="es-CO" sz="11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Población total</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a:noFill/>
                    </a:lnL>
                    <a:lnR>
                      <a:noFill/>
                    </a:lnR>
                    <a:lnT>
                      <a:noFill/>
                    </a:lnT>
                    <a:lnB>
                      <a:noFill/>
                    </a:lnB>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378918330"/>
                  </a:ext>
                </a:extLst>
              </a:tr>
              <a:tr h="190247">
                <a:tc>
                  <a:txBody>
                    <a:bodyPr/>
                    <a:lstStyle/>
                    <a:p>
                      <a:pPr>
                        <a:lnSpc>
                          <a:spcPct val="107000"/>
                        </a:lnSpc>
                      </a:pPr>
                      <a:endParaRPr lang="es-CO" sz="1100" kern="100">
                        <a:effectLst/>
                        <a:latin typeface="Calibri" panose="020F0502020204030204" pitchFamily="34" charset="0"/>
                        <a:cs typeface="Times New Roman" panose="02020603050405020304" pitchFamily="18" charset="0"/>
                      </a:endParaRPr>
                    </a:p>
                  </a:txBody>
                  <a:tcPr marL="44391" marR="44391" marT="9512" marB="9512"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s-CO" sz="1100" kern="100">
                        <a:effectLst/>
                        <a:latin typeface="Calibri" panose="020F0502020204030204" pitchFamily="34" charset="0"/>
                        <a:cs typeface="Times New Roman" panose="02020603050405020304" pitchFamily="18" charset="0"/>
                      </a:endParaRPr>
                    </a:p>
                  </a:txBody>
                  <a:tcPr marL="44391" marR="44391" marT="9512" marB="9512"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s-CO" sz="1100" kern="100">
                        <a:effectLst/>
                        <a:latin typeface="Calibri" panose="020F0502020204030204" pitchFamily="34" charset="0"/>
                        <a:cs typeface="Times New Roman" panose="02020603050405020304" pitchFamily="18" charset="0"/>
                      </a:endParaRPr>
                    </a:p>
                  </a:txBody>
                  <a:tcPr marL="44391" marR="44391" marT="9512" marB="9512"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s-CO" sz="1100" kern="100">
                        <a:effectLst/>
                        <a:latin typeface="Calibri" panose="020F0502020204030204" pitchFamily="34" charset="0"/>
                        <a:cs typeface="Times New Roman" panose="02020603050405020304" pitchFamily="18" charset="0"/>
                      </a:endParaRPr>
                    </a:p>
                  </a:txBody>
                  <a:tcPr marL="44391" marR="44391" marT="9512" marB="9512"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s-CO" sz="1100" kern="100" dirty="0">
                        <a:effectLst/>
                        <a:latin typeface="Calibri" panose="020F0502020204030204" pitchFamily="34" charset="0"/>
                        <a:cs typeface="Times New Roman" panose="02020603050405020304" pitchFamily="18" charset="0"/>
                      </a:endParaRPr>
                    </a:p>
                  </a:txBody>
                  <a:tcPr marL="44391" marR="44391" marT="9512" marB="9512"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9849552"/>
                  </a:ext>
                </a:extLst>
              </a:tr>
              <a:tr h="637709">
                <a:tc>
                  <a:txBody>
                    <a:bodyPr/>
                    <a:lstStyle/>
                    <a:p>
                      <a:pPr>
                        <a:lnSpc>
                          <a:spcPct val="107000"/>
                        </a:lnSpc>
                      </a:pPr>
                      <a:endParaRPr lang="es-CO" sz="1100" kern="100">
                        <a:effectLst/>
                        <a:latin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UCI</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UCIN</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gridSpan="2">
                  <a:txBody>
                    <a:bodyPr/>
                    <a:lstStyle/>
                    <a:p>
                      <a:pPr marR="372745"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AMBULANCIAS</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es-CO"/>
                    </a:p>
                  </a:txBody>
                  <a:tcPr/>
                </a:tc>
                <a:extLst>
                  <a:ext uri="{0D108BD9-81ED-4DB2-BD59-A6C34878D82A}">
                    <a16:rowId xmlns:a16="http://schemas.microsoft.com/office/drawing/2014/main" val="3351538482"/>
                  </a:ext>
                </a:extLst>
              </a:tr>
              <a:tr h="309359">
                <a:tc>
                  <a:txBody>
                    <a:bodyPr/>
                    <a:lstStyle/>
                    <a:p>
                      <a:pPr lvl="0"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POBLACIÓN </a:t>
                      </a:r>
                      <a:r>
                        <a:rPr lang="es-CO" sz="1100" kern="0" dirty="0">
                          <a:effectLst/>
                          <a:latin typeface="Times New Roman" panose="02020603050405020304" pitchFamily="18" charset="0"/>
                          <a:ea typeface="Calibri" panose="020F0502020204030204" pitchFamily="34" charset="0"/>
                          <a:cs typeface="Times New Roman" panose="02020603050405020304" pitchFamily="18" charset="0"/>
                        </a:rPr>
                        <a:t>(DANE) </a:t>
                      </a: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s-CO" sz="1100" kern="0" dirty="0">
                          <a:effectLst/>
                          <a:latin typeface="Times New Roman" panose="02020603050405020304" pitchFamily="18" charset="0"/>
                          <a:ea typeface="Calibri" panose="020F0502020204030204" pitchFamily="34" charset="0"/>
                          <a:cs typeface="Times New Roman" panose="02020603050405020304" pitchFamily="18" charset="0"/>
                        </a:rPr>
                        <a:t>CUCUTA 2021</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457200" algn="ctr" defTabSz="914400" rtl="0" eaLnBrk="1" fontAlgn="auto" latinLnBrk="0" hangingPunct="1">
                        <a:lnSpc>
                          <a:spcPct val="200000"/>
                        </a:lnSpc>
                        <a:spcBef>
                          <a:spcPts val="0"/>
                        </a:spcBef>
                        <a:spcAft>
                          <a:spcPts val="0"/>
                        </a:spcAft>
                        <a:buClrTx/>
                        <a:buSzTx/>
                        <a:buFontTx/>
                        <a:buNone/>
                        <a:tabLst/>
                        <a:defRPr/>
                      </a:pPr>
                      <a:r>
                        <a:rPr lang="es-CO" sz="12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789.936</a:t>
                      </a:r>
                      <a:endParaRPr lang="es-CO" sz="14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457200" algn="ctr" defTabSz="914400" rtl="0" eaLnBrk="1" fontAlgn="auto" latinLnBrk="0" hangingPunct="1">
                        <a:lnSpc>
                          <a:spcPct val="200000"/>
                        </a:lnSpc>
                        <a:spcBef>
                          <a:spcPts val="0"/>
                        </a:spcBef>
                        <a:spcAft>
                          <a:spcPts val="0"/>
                        </a:spcAft>
                        <a:buClrTx/>
                        <a:buSzTx/>
                        <a:buFontTx/>
                        <a:buNone/>
                        <a:tabLst/>
                        <a:defRPr/>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789.936</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R="372745" indent="457200" algn="ctr">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789.936</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extLst>
                  <a:ext uri="{0D108BD9-81ED-4DB2-BD59-A6C34878D82A}">
                    <a16:rowId xmlns:a16="http://schemas.microsoft.com/office/drawing/2014/main" val="4060052335"/>
                  </a:ext>
                </a:extLst>
              </a:tr>
              <a:tr h="0">
                <a:tc>
                  <a:txBody>
                    <a:bodyPr/>
                    <a:lstStyle/>
                    <a:p>
                      <a:pPr indent="457200" algn="just">
                        <a:lnSpc>
                          <a:spcPct val="200000"/>
                        </a:lnSpc>
                      </a:pPr>
                      <a:r>
                        <a:rPr lang="es-CO" sz="1100" kern="0" dirty="0">
                          <a:effectLst/>
                          <a:latin typeface="Times New Roman" panose="02020603050405020304" pitchFamily="18" charset="0"/>
                          <a:ea typeface="Calibri" panose="020F0502020204030204" pitchFamily="34" charset="0"/>
                          <a:cs typeface="Times New Roman" panose="02020603050405020304" pitchFamily="18" charset="0"/>
                        </a:rPr>
                        <a:t>(REPS,2021) CAPACIDAD</a:t>
                      </a: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INSTALADA CAMAS</a:t>
                      </a:r>
                      <a:r>
                        <a:rPr lang="es-CO" sz="1200" kern="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s-CO" sz="12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AMBULANCIAS</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104</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R="372745" indent="457200" algn="ctr">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extLst>
                  <a:ext uri="{0D108BD9-81ED-4DB2-BD59-A6C34878D82A}">
                    <a16:rowId xmlns:a16="http://schemas.microsoft.com/office/drawing/2014/main" val="3424940171"/>
                  </a:ext>
                </a:extLst>
              </a:tr>
              <a:tr h="302874">
                <a:tc>
                  <a:txBody>
                    <a:bodyPr/>
                    <a:lstStyle/>
                    <a:p>
                      <a:pPr indent="457200" algn="just">
                        <a:lnSpc>
                          <a:spcPct val="200000"/>
                        </a:lnSpc>
                      </a:pPr>
                      <a:r>
                        <a:rPr lang="es-CO"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indent="457200" algn="ctr">
                        <a:lnSpc>
                          <a:spcPct val="200000"/>
                        </a:lnSpc>
                      </a:pPr>
                      <a:r>
                        <a:rPr lang="es-CO" sz="1100" ker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0.13</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indent="457200" algn="ctr">
                        <a:lnSpc>
                          <a:spcPct val="200000"/>
                        </a:lnSpc>
                      </a:pPr>
                      <a:r>
                        <a:rPr lang="es-CO" sz="1100" ker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0.07</a:t>
                      </a:r>
                      <a:endParaRPr lang="es-CO" sz="1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gridSpan="2">
                  <a:txBody>
                    <a:bodyPr/>
                    <a:lstStyle/>
                    <a:p>
                      <a:pPr marR="372745" indent="457200" algn="ctr">
                        <a:lnSpc>
                          <a:spcPct val="200000"/>
                        </a:lnSpc>
                      </a:pPr>
                      <a:r>
                        <a:rPr lang="es-CO" sz="1100" kern="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0.01</a:t>
                      </a:r>
                      <a:endParaRPr lang="es-CO" sz="1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391" marR="44391" marT="9512" marB="951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es-CO"/>
                    </a:p>
                  </a:txBody>
                  <a:tcPr/>
                </a:tc>
                <a:extLst>
                  <a:ext uri="{0D108BD9-81ED-4DB2-BD59-A6C34878D82A}">
                    <a16:rowId xmlns:a16="http://schemas.microsoft.com/office/drawing/2014/main" val="1493150443"/>
                  </a:ext>
                </a:extLst>
              </a:tr>
            </a:tbl>
          </a:graphicData>
        </a:graphic>
      </p:graphicFrame>
      <p:sp>
        <p:nvSpPr>
          <p:cNvPr id="18" name="Rectangle 6">
            <a:extLst>
              <a:ext uri="{FF2B5EF4-FFF2-40B4-BE49-F238E27FC236}">
                <a16:creationId xmlns:a16="http://schemas.microsoft.com/office/drawing/2014/main" id="{BEA4C055-7C30-BB31-2B0E-C8ED2040EE6C}"/>
              </a:ext>
            </a:extLst>
          </p:cNvPr>
          <p:cNvSpPr>
            <a:spLocks noChangeArrowheads="1"/>
          </p:cNvSpPr>
          <p:nvPr/>
        </p:nvSpPr>
        <p:spPr bwMode="auto">
          <a:xfrm>
            <a:off x="2352675" y="1638142"/>
            <a:ext cx="9144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pPr>
            <a:endParaRPr kumimoji="0" lang="es-CO" altLang="es-CO" sz="800" b="0" i="0" u="none" strike="noStrike" cap="none" normalizeH="0" baseline="0" dirty="0">
              <a:ln>
                <a:noFill/>
              </a:ln>
              <a:solidFill>
                <a:schemeClr val="tx1"/>
              </a:solidFill>
              <a:effectLst/>
              <a:latin typeface="Arial" panose="020B0604020202020204"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cxnSp>
        <p:nvCxnSpPr>
          <p:cNvPr id="21" name="Conector recto 20">
            <a:extLst>
              <a:ext uri="{FF2B5EF4-FFF2-40B4-BE49-F238E27FC236}">
                <a16:creationId xmlns:a16="http://schemas.microsoft.com/office/drawing/2014/main" id="{B3CC0E44-DEC1-B3CB-C9EC-039F30A31D50}"/>
              </a:ext>
            </a:extLst>
          </p:cNvPr>
          <p:cNvCxnSpPr/>
          <p:nvPr/>
        </p:nvCxnSpPr>
        <p:spPr>
          <a:xfrm>
            <a:off x="4089400" y="1919235"/>
            <a:ext cx="2793721"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36872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ítulo 5"/>
          <p:cNvSpPr>
            <a:spLocks noGrp="1"/>
          </p:cNvSpPr>
          <p:nvPr>
            <p:ph type="title"/>
          </p:nvPr>
        </p:nvSpPr>
        <p:spPr>
          <a:xfrm>
            <a:off x="2056147" y="589610"/>
            <a:ext cx="6848788" cy="768477"/>
          </a:xfrm>
        </p:spPr>
        <p:txBody>
          <a:bodyPr>
            <a:normAutofit/>
          </a:body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RESULTADOS OBJETIVO 1</a:t>
            </a:r>
          </a:p>
        </p:txBody>
      </p:sp>
      <p:pic>
        <p:nvPicPr>
          <p:cNvPr id="2" name="Marcador de contenido 8">
            <a:extLst>
              <a:ext uri="{FF2B5EF4-FFF2-40B4-BE49-F238E27FC236}">
                <a16:creationId xmlns:a16="http://schemas.microsoft.com/office/drawing/2014/main" id="{876E8705-31B1-12C7-7243-DC4A8355C39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48091" y="1912938"/>
            <a:ext cx="7295443" cy="4103687"/>
          </a:xfrm>
        </p:spPr>
      </p:pic>
      <p:sp>
        <p:nvSpPr>
          <p:cNvPr id="4" name="CuadroTexto 3">
            <a:extLst>
              <a:ext uri="{FF2B5EF4-FFF2-40B4-BE49-F238E27FC236}">
                <a16:creationId xmlns:a16="http://schemas.microsoft.com/office/drawing/2014/main" id="{C9727ECC-E25F-9AF6-6BD6-2B3E59622D44}"/>
              </a:ext>
            </a:extLst>
          </p:cNvPr>
          <p:cNvSpPr txBox="1"/>
          <p:nvPr/>
        </p:nvSpPr>
        <p:spPr>
          <a:xfrm>
            <a:off x="226088" y="6456060"/>
            <a:ext cx="4572000" cy="2308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900" b="0" i="1" u="none" strike="noStrike" kern="1200" cap="none" spc="0" normalizeH="0" baseline="0" noProof="0" dirty="0">
                <a:ln>
                  <a:noFill/>
                </a:ln>
                <a:solidFill>
                  <a:srgbClr val="000000"/>
                </a:solidFill>
                <a:effectLst/>
                <a:uLnTx/>
                <a:uFillTx/>
                <a:latin typeface="Arial Narrow"/>
                <a:ea typeface="+mn-ea"/>
                <a:cs typeface="+mn-cs"/>
              </a:rPr>
              <a:t>Fuente de elaboración propia:Recuperdo de </a:t>
            </a:r>
            <a:r>
              <a:rPr lang="es-CO" sz="900" i="1" kern="100" dirty="0">
                <a:effectLst/>
                <a:latin typeface="Times New Roman" panose="02020603050405020304" pitchFamily="18" charset="0"/>
                <a:ea typeface="Calibri" panose="020F0502020204030204" pitchFamily="34" charset="0"/>
                <a:cs typeface="Times New Roman" panose="02020603050405020304" pitchFamily="18" charset="0"/>
              </a:rPr>
              <a:t>Listado De </a:t>
            </a:r>
            <a:r>
              <a:rPr lang="es-CO" sz="900" i="1" kern="100" dirty="0" err="1">
                <a:effectLst/>
                <a:latin typeface="Times New Roman" panose="02020603050405020304" pitchFamily="18" charset="0"/>
                <a:ea typeface="Calibri" panose="020F0502020204030204" pitchFamily="34" charset="0"/>
                <a:cs typeface="Times New Roman" panose="02020603050405020304" pitchFamily="18" charset="0"/>
              </a:rPr>
              <a:t>Eps</a:t>
            </a:r>
            <a:r>
              <a:rPr lang="es-CO" sz="900" i="1" kern="100" dirty="0">
                <a:effectLst/>
                <a:latin typeface="Times New Roman" panose="02020603050405020304" pitchFamily="18" charset="0"/>
                <a:ea typeface="Calibri" panose="020F0502020204030204" pitchFamily="34" charset="0"/>
                <a:cs typeface="Times New Roman" panose="02020603050405020304" pitchFamily="18" charset="0"/>
              </a:rPr>
              <a:t> Norte De Santander.</a:t>
            </a:r>
            <a:r>
              <a:rPr lang="es-CO" sz="9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kumimoji="0" lang="es-MX" sz="900" b="0" i="1" u="none" strike="noStrike" kern="1200" cap="none" spc="0" normalizeH="0" baseline="0" noProof="0" dirty="0">
                <a:ln>
                  <a:noFill/>
                </a:ln>
                <a:solidFill>
                  <a:srgbClr val="000000"/>
                </a:solidFill>
                <a:effectLst/>
                <a:uLnTx/>
                <a:uFillTx/>
                <a:latin typeface="Arial Narrow"/>
                <a:ea typeface="+mn-ea"/>
                <a:cs typeface="+mn-cs"/>
              </a:rPr>
              <a:t>(2021)</a:t>
            </a:r>
            <a:endParaRPr kumimoji="0" lang="es-CO" sz="900" b="0" i="0" u="none" strike="noStrike" kern="1200" cap="none" spc="0" normalizeH="0" baseline="0" noProof="0" dirty="0">
              <a:ln>
                <a:noFill/>
              </a:ln>
              <a:solidFill>
                <a:prstClr val="black"/>
              </a:solidFill>
              <a:effectLst/>
              <a:uLnTx/>
              <a:uFillTx/>
              <a:latin typeface="Arial Narrow"/>
              <a:ea typeface="+mn-ea"/>
              <a:cs typeface="+mn-cs"/>
            </a:endParaRPr>
          </a:p>
        </p:txBody>
      </p:sp>
    </p:spTree>
    <p:extLst>
      <p:ext uri="{BB962C8B-B14F-4D97-AF65-F5344CB8AC3E}">
        <p14:creationId xmlns:p14="http://schemas.microsoft.com/office/powerpoint/2010/main" val="2805191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ítulo 5"/>
          <p:cNvSpPr>
            <a:spLocks noGrp="1"/>
          </p:cNvSpPr>
          <p:nvPr>
            <p:ph type="title"/>
          </p:nvPr>
        </p:nvSpPr>
        <p:spPr>
          <a:xfrm>
            <a:off x="2056147" y="589610"/>
            <a:ext cx="6848788" cy="768477"/>
          </a:xfrm>
        </p:spPr>
        <p:txBody>
          <a:bodyPr>
            <a:normAutofit/>
          </a:bodyPr>
          <a:lstStyle/>
          <a:p>
            <a:r>
              <a:rPr lang="es-ES" sz="2500" b="1" dirty="0">
                <a:solidFill>
                  <a:schemeClr val="bg1"/>
                </a:solidFill>
                <a:latin typeface="Tahoma" panose="020B0604030504040204" pitchFamily="34" charset="0"/>
                <a:ea typeface="Tahoma" panose="020B0604030504040204" pitchFamily="34" charset="0"/>
                <a:cs typeface="Tahoma" panose="020B0604030504040204" pitchFamily="34" charset="0"/>
              </a:rPr>
              <a:t>RESULTADOS OBJETIVO 2</a:t>
            </a:r>
          </a:p>
        </p:txBody>
      </p:sp>
      <p:sp>
        <p:nvSpPr>
          <p:cNvPr id="8" name="CuadroTexto 7">
            <a:extLst>
              <a:ext uri="{FF2B5EF4-FFF2-40B4-BE49-F238E27FC236}">
                <a16:creationId xmlns:a16="http://schemas.microsoft.com/office/drawing/2014/main" id="{6816FD2D-E811-B6DE-C654-20109ED71630}"/>
              </a:ext>
            </a:extLst>
          </p:cNvPr>
          <p:cNvSpPr txBox="1"/>
          <p:nvPr/>
        </p:nvSpPr>
        <p:spPr>
          <a:xfrm>
            <a:off x="125604" y="6456060"/>
            <a:ext cx="4572000" cy="2308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900" b="0" i="1" u="none" strike="noStrike" kern="1200" cap="none" spc="0" normalizeH="0" baseline="0" noProof="0" dirty="0">
                <a:ln>
                  <a:noFill/>
                </a:ln>
                <a:solidFill>
                  <a:srgbClr val="000000"/>
                </a:solidFill>
                <a:effectLst/>
                <a:uLnTx/>
                <a:uFillTx/>
                <a:latin typeface="Arial Narrow"/>
                <a:ea typeface="+mn-ea"/>
                <a:cs typeface="+mn-cs"/>
              </a:rPr>
              <a:t>Fuente de elaboración propia:Recuperdo de datos abiertos (2021)RIPS</a:t>
            </a:r>
            <a:endParaRPr kumimoji="0" lang="es-CO" sz="900" b="0" i="0" u="none" strike="noStrike" kern="1200" cap="none" spc="0" normalizeH="0" baseline="0" noProof="0" dirty="0">
              <a:ln>
                <a:noFill/>
              </a:ln>
              <a:solidFill>
                <a:prstClr val="black"/>
              </a:solidFill>
              <a:effectLst/>
              <a:uLnTx/>
              <a:uFillTx/>
              <a:latin typeface="Arial Narrow"/>
              <a:ea typeface="+mn-ea"/>
              <a:cs typeface="+mn-cs"/>
            </a:endParaRPr>
          </a:p>
        </p:txBody>
      </p:sp>
      <p:sp>
        <p:nvSpPr>
          <p:cNvPr id="14" name="Flecha a la derecha con bandas 2">
            <a:extLst>
              <a:ext uri="{FF2B5EF4-FFF2-40B4-BE49-F238E27FC236}">
                <a16:creationId xmlns:a16="http://schemas.microsoft.com/office/drawing/2014/main" id="{4498C70B-2B32-E571-710B-F355DA7566A5}"/>
              </a:ext>
            </a:extLst>
          </p:cNvPr>
          <p:cNvSpPr/>
          <p:nvPr/>
        </p:nvSpPr>
        <p:spPr>
          <a:xfrm>
            <a:off x="3644061" y="3230141"/>
            <a:ext cx="645642" cy="397718"/>
          </a:xfrm>
          <a:prstGeom prst="strip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MX" sz="1100"/>
          </a:p>
        </p:txBody>
      </p:sp>
      <p:sp>
        <p:nvSpPr>
          <p:cNvPr id="15" name="Flecha a la derecha con bandas 2">
            <a:extLst>
              <a:ext uri="{FF2B5EF4-FFF2-40B4-BE49-F238E27FC236}">
                <a16:creationId xmlns:a16="http://schemas.microsoft.com/office/drawing/2014/main" id="{4498C70B-2B32-E571-710B-F355DA7566A5}"/>
              </a:ext>
            </a:extLst>
          </p:cNvPr>
          <p:cNvSpPr/>
          <p:nvPr/>
        </p:nvSpPr>
        <p:spPr>
          <a:xfrm>
            <a:off x="3630431" y="5247200"/>
            <a:ext cx="645642" cy="397718"/>
          </a:xfrm>
          <a:prstGeom prst="strip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MX" sz="1100"/>
          </a:p>
        </p:txBody>
      </p:sp>
      <p:graphicFrame>
        <p:nvGraphicFramePr>
          <p:cNvPr id="71" name="Tabla 70">
            <a:extLst>
              <a:ext uri="{FF2B5EF4-FFF2-40B4-BE49-F238E27FC236}">
                <a16:creationId xmlns:a16="http://schemas.microsoft.com/office/drawing/2014/main" id="{377871A3-925F-DCDC-D27D-F5187D913E9A}"/>
              </a:ext>
            </a:extLst>
          </p:cNvPr>
          <p:cNvGraphicFramePr>
            <a:graphicFrameLocks noGrp="1"/>
          </p:cNvGraphicFramePr>
          <p:nvPr>
            <p:extLst>
              <p:ext uri="{D42A27DB-BD31-4B8C-83A1-F6EECF244321}">
                <p14:modId xmlns:p14="http://schemas.microsoft.com/office/powerpoint/2010/main" val="3761934919"/>
              </p:ext>
            </p:extLst>
          </p:nvPr>
        </p:nvGraphicFramePr>
        <p:xfrm>
          <a:off x="628649" y="1963829"/>
          <a:ext cx="7886702" cy="3885648"/>
        </p:xfrm>
        <a:graphic>
          <a:graphicData uri="http://schemas.openxmlformats.org/drawingml/2006/table">
            <a:tbl>
              <a:tblPr/>
              <a:tblGrid>
                <a:gridCol w="1741722">
                  <a:extLst>
                    <a:ext uri="{9D8B030D-6E8A-4147-A177-3AD203B41FA5}">
                      <a16:colId xmlns:a16="http://schemas.microsoft.com/office/drawing/2014/main" val="3659983802"/>
                    </a:ext>
                  </a:extLst>
                </a:gridCol>
                <a:gridCol w="680199">
                  <a:extLst>
                    <a:ext uri="{9D8B030D-6E8A-4147-A177-3AD203B41FA5}">
                      <a16:colId xmlns:a16="http://schemas.microsoft.com/office/drawing/2014/main" val="3230858678"/>
                    </a:ext>
                  </a:extLst>
                </a:gridCol>
                <a:gridCol w="680199">
                  <a:extLst>
                    <a:ext uri="{9D8B030D-6E8A-4147-A177-3AD203B41FA5}">
                      <a16:colId xmlns:a16="http://schemas.microsoft.com/office/drawing/2014/main" val="3267182605"/>
                    </a:ext>
                  </a:extLst>
                </a:gridCol>
                <a:gridCol w="919815">
                  <a:extLst>
                    <a:ext uri="{9D8B030D-6E8A-4147-A177-3AD203B41FA5}">
                      <a16:colId xmlns:a16="http://schemas.microsoft.com/office/drawing/2014/main" val="2784739569"/>
                    </a:ext>
                  </a:extLst>
                </a:gridCol>
                <a:gridCol w="680199">
                  <a:extLst>
                    <a:ext uri="{9D8B030D-6E8A-4147-A177-3AD203B41FA5}">
                      <a16:colId xmlns:a16="http://schemas.microsoft.com/office/drawing/2014/main" val="4079285707"/>
                    </a:ext>
                  </a:extLst>
                </a:gridCol>
                <a:gridCol w="1762334">
                  <a:extLst>
                    <a:ext uri="{9D8B030D-6E8A-4147-A177-3AD203B41FA5}">
                      <a16:colId xmlns:a16="http://schemas.microsoft.com/office/drawing/2014/main" val="2539701857"/>
                    </a:ext>
                  </a:extLst>
                </a:gridCol>
                <a:gridCol w="742035">
                  <a:extLst>
                    <a:ext uri="{9D8B030D-6E8A-4147-A177-3AD203B41FA5}">
                      <a16:colId xmlns:a16="http://schemas.microsoft.com/office/drawing/2014/main" val="1564939180"/>
                    </a:ext>
                  </a:extLst>
                </a:gridCol>
                <a:gridCol w="680199">
                  <a:extLst>
                    <a:ext uri="{9D8B030D-6E8A-4147-A177-3AD203B41FA5}">
                      <a16:colId xmlns:a16="http://schemas.microsoft.com/office/drawing/2014/main" val="907987532"/>
                    </a:ext>
                  </a:extLst>
                </a:gridCol>
              </a:tblGrid>
              <a:tr h="298896">
                <a:tc>
                  <a:txBody>
                    <a:bodyPr/>
                    <a:lstStyle/>
                    <a:p>
                      <a:pPr algn="l" fontAlgn="b"/>
                      <a:r>
                        <a:rPr lang="es-CO" sz="1000" b="0" i="0" u="none" strike="noStrike">
                          <a:solidFill>
                            <a:srgbClr val="000000"/>
                          </a:solidFill>
                          <a:effectLst/>
                          <a:latin typeface="Calibri" panose="020F0502020204030204" pitchFamily="34" charset="0"/>
                        </a:rPr>
                        <a:t>POBLACIÓN NORTE SANTANDER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s-CO" sz="1000" b="0" i="0" u="none" strike="noStrike">
                          <a:solidFill>
                            <a:srgbClr val="000000"/>
                          </a:solidFill>
                          <a:effectLst/>
                          <a:latin typeface="Calibri" panose="020F0502020204030204" pitchFamily="34" charset="0"/>
                        </a:rPr>
                        <a:t>   1.647.006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CANT SERVICIOS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s-CO" sz="1000" b="0" i="0" u="none" strike="noStrike">
                          <a:solidFill>
                            <a:srgbClr val="000000"/>
                          </a:solidFill>
                          <a:effectLst/>
                          <a:latin typeface="Calibri" panose="020F0502020204030204" pitchFamily="34" charset="0"/>
                        </a:rPr>
                        <a:t>CIUDAD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s-CO" sz="1000" b="0" i="0" u="none" strike="noStrike">
                          <a:solidFill>
                            <a:srgbClr val="000000"/>
                          </a:solidFill>
                          <a:effectLst/>
                          <a:latin typeface="Calibri" panose="020F0502020204030204" pitchFamily="34" charset="0"/>
                        </a:rPr>
                        <a:t>CANT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s-CO" sz="1000" b="0" i="0" u="none" strike="noStrike">
                          <a:solidFill>
                            <a:srgbClr val="000000"/>
                          </a:solidFill>
                          <a:effectLst/>
                          <a:latin typeface="Calibri" panose="020F0502020204030204" pitchFamily="34" charset="0"/>
                        </a:rPr>
                        <a:t>PORCENTAJE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998678942"/>
                  </a:ext>
                </a:extLst>
              </a:tr>
              <a:tr h="298896">
                <a:tc>
                  <a:txBody>
                    <a:bodyPr/>
                    <a:lstStyle/>
                    <a:p>
                      <a:pPr algn="l" fontAlgn="b"/>
                      <a:r>
                        <a:rPr lang="es-CO" sz="1000" b="0" i="0" u="none" strike="noStrike">
                          <a:solidFill>
                            <a:srgbClr val="000000"/>
                          </a:solidFill>
                          <a:effectLst/>
                          <a:latin typeface="Calibri" panose="020F0502020204030204" pitchFamily="34" charset="0"/>
                        </a:rPr>
                        <a:t>AFILIADA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000" b="0" i="0" u="none" strike="noStrike">
                          <a:solidFill>
                            <a:srgbClr val="000000"/>
                          </a:solidFill>
                          <a:effectLst/>
                          <a:latin typeface="Calibri" panose="020F0502020204030204" pitchFamily="34" charset="0"/>
                        </a:rPr>
                        <a:t>   1.599.782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         11.293.312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CONSULTAS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000" b="0" i="0" u="none" strike="noStrike">
                          <a:solidFill>
                            <a:srgbClr val="000000"/>
                          </a:solidFill>
                          <a:effectLst/>
                          <a:latin typeface="Calibri" panose="020F0502020204030204" pitchFamily="34" charset="0"/>
                        </a:rPr>
                        <a:t>     3.662.824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Calibri" panose="020F0502020204030204" pitchFamily="34" charset="0"/>
                        </a:rPr>
                        <a:t>27,02%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8626922"/>
                  </a:ext>
                </a:extLst>
              </a:tr>
              <a:tr h="298896">
                <a:tc>
                  <a:txBody>
                    <a:bodyPr/>
                    <a:lstStyle/>
                    <a:p>
                      <a:pPr algn="l" fontAlgn="b"/>
                      <a:r>
                        <a:rPr lang="es-CO" sz="1000" b="0" i="0" u="none" strike="noStrike">
                          <a:solidFill>
                            <a:srgbClr val="000000"/>
                          </a:solidFill>
                          <a:effectLst/>
                          <a:latin typeface="Calibri" panose="020F0502020204030204" pitchFamily="34" charset="0"/>
                        </a:rPr>
                        <a:t>HALLAZGO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Calibri" panose="020F0502020204030204" pitchFamily="34" charset="0"/>
                        </a:rPr>
                        <a:t>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HOSPITALIZACIONES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000" b="0" i="0" u="none" strike="noStrike">
                          <a:solidFill>
                            <a:srgbClr val="000000"/>
                          </a:solidFill>
                          <a:effectLst/>
                          <a:latin typeface="Calibri" panose="020F0502020204030204" pitchFamily="34" charset="0"/>
                        </a:rPr>
                        <a:t>          54.784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Calibri" panose="020F0502020204030204" pitchFamily="34" charset="0"/>
                        </a:rPr>
                        <a:t>0,70%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07476"/>
                  </a:ext>
                </a:extLst>
              </a:tr>
              <a:tr h="298896">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rowSpan="3">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PROCEDIMIENTOS DE SALUD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000" b="0" i="0" u="none" strike="noStrike">
                          <a:solidFill>
                            <a:srgbClr val="000000"/>
                          </a:solidFill>
                          <a:effectLst/>
                          <a:latin typeface="Calibri" panose="020F0502020204030204" pitchFamily="34" charset="0"/>
                        </a:rPr>
                        <a:t>     8.118.935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Calibri" panose="020F0502020204030204" pitchFamily="34" charset="0"/>
                        </a:rPr>
                        <a:t>71,83%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7024373"/>
                  </a:ext>
                </a:extLst>
              </a:tr>
              <a:tr h="298896">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vMerge="1">
                  <a:txBody>
                    <a:bodyPr/>
                    <a:lstStyle/>
                    <a:p>
                      <a:endParaRPr lang="es-CO"/>
                    </a:p>
                  </a:txBody>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URGENCIAS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000" b="0" i="0" u="none" strike="noStrike">
                          <a:solidFill>
                            <a:srgbClr val="000000"/>
                          </a:solidFill>
                          <a:effectLst/>
                          <a:latin typeface="Calibri" panose="020F0502020204030204" pitchFamily="34" charset="0"/>
                        </a:rPr>
                        <a:t>          50.320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Calibri" panose="020F0502020204030204" pitchFamily="34" charset="0"/>
                        </a:rPr>
                        <a:t>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078256"/>
                  </a:ext>
                </a:extLst>
              </a:tr>
              <a:tr h="298896">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vMerge="1">
                  <a:txBody>
                    <a:bodyPr/>
                    <a:lstStyle/>
                    <a:p>
                      <a:endParaRPr lang="es-CO"/>
                    </a:p>
                  </a:txBody>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Total general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000" b="0" i="0" u="none" strike="noStrike">
                          <a:solidFill>
                            <a:srgbClr val="000000"/>
                          </a:solidFill>
                          <a:effectLst/>
                          <a:latin typeface="Calibri" panose="020F0502020204030204" pitchFamily="34" charset="0"/>
                        </a:rPr>
                        <a:t>   11.886.863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Calibri" panose="020F0502020204030204" pitchFamily="34" charset="0"/>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4507934"/>
                  </a:ext>
                </a:extLst>
              </a:tr>
              <a:tr h="298896">
                <a:tc>
                  <a:txBody>
                    <a:bodyPr/>
                    <a:lstStyle/>
                    <a:p>
                      <a:pPr algn="l" fontAlgn="b"/>
                      <a:r>
                        <a:rPr lang="es-CO" sz="1000" b="0" i="0" u="none" strike="noStrike">
                          <a:solidFill>
                            <a:srgbClr val="000000"/>
                          </a:solidFill>
                          <a:effectLst/>
                          <a:latin typeface="Calibri" panose="020F05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5883608"/>
                  </a:ext>
                </a:extLst>
              </a:tr>
              <a:tr h="298896">
                <a:tc>
                  <a:txBody>
                    <a:bodyPr/>
                    <a:lstStyle/>
                    <a:p>
                      <a:pPr algn="l" fontAlgn="b"/>
                      <a:r>
                        <a:rPr lang="es-CO" sz="1000" b="0" i="0" u="none" strike="noStrike">
                          <a:solidFill>
                            <a:srgbClr val="000000"/>
                          </a:solidFill>
                          <a:effectLst/>
                          <a:latin typeface="Calibri" panose="020F0502020204030204" pitchFamily="34" charset="0"/>
                        </a:rPr>
                        <a:t>POBLACIÓN CUCUTA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s-CO" sz="1000" b="0" i="0" u="none" strike="noStrike">
                          <a:solidFill>
                            <a:srgbClr val="000000"/>
                          </a:solidFill>
                          <a:effectLst/>
                          <a:latin typeface="Calibri" panose="020F0502020204030204" pitchFamily="34" charset="0"/>
                        </a:rPr>
                        <a:t>      789.936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CANT SERVICIOS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s-CO" sz="1000" b="0" i="0" u="none" strike="noStrike">
                          <a:solidFill>
                            <a:srgbClr val="000000"/>
                          </a:solidFill>
                          <a:effectLst/>
                          <a:latin typeface="Calibri" panose="020F0502020204030204" pitchFamily="34" charset="0"/>
                        </a:rPr>
                        <a:t>CIUDAD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s-CO" sz="1000" b="0" i="0" u="none" strike="noStrike">
                          <a:solidFill>
                            <a:srgbClr val="000000"/>
                          </a:solidFill>
                          <a:effectLst/>
                          <a:latin typeface="Calibri" panose="020F0502020204030204" pitchFamily="34" charset="0"/>
                        </a:rPr>
                        <a:t>CANT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s-CO" sz="1000" b="0" i="0" u="none" strike="noStrike">
                          <a:solidFill>
                            <a:srgbClr val="000000"/>
                          </a:solidFill>
                          <a:effectLst/>
                          <a:latin typeface="Calibri" panose="020F0502020204030204" pitchFamily="34" charset="0"/>
                        </a:rPr>
                        <a:t>PORCENTAJE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4245233448"/>
                  </a:ext>
                </a:extLst>
              </a:tr>
              <a:tr h="298896">
                <a:tc>
                  <a:txBody>
                    <a:bodyPr/>
                    <a:lstStyle/>
                    <a:p>
                      <a:pPr algn="l" fontAlgn="b"/>
                      <a:r>
                        <a:rPr lang="es-CO" sz="1000" b="0" i="0" u="none" strike="noStrike">
                          <a:solidFill>
                            <a:srgbClr val="000000"/>
                          </a:solidFill>
                          <a:effectLst/>
                          <a:latin typeface="Calibri" panose="020F0502020204030204" pitchFamily="34" charset="0"/>
                        </a:rPr>
                        <a:t>AFILIADA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000" b="0" i="0" u="none" strike="noStrike">
                          <a:solidFill>
                            <a:srgbClr val="000000"/>
                          </a:solidFill>
                          <a:effectLst/>
                          <a:latin typeface="Calibri" panose="020F0502020204030204" pitchFamily="34" charset="0"/>
                        </a:rPr>
                        <a:t>      863.575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           6.705.891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CONSULTAS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000" b="0" i="0" u="none" strike="noStrike">
                          <a:solidFill>
                            <a:srgbClr val="000000"/>
                          </a:solidFill>
                          <a:effectLst/>
                          <a:latin typeface="Calibri" panose="020F0502020204030204" pitchFamily="34" charset="0"/>
                        </a:rPr>
                        <a:t>     1.817.329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Calibri" panose="020F0502020204030204" pitchFamily="34" charset="0"/>
                        </a:rPr>
                        <a:t>27,01%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1370929"/>
                  </a:ext>
                </a:extLst>
              </a:tr>
              <a:tr h="298896">
                <a:tc>
                  <a:txBody>
                    <a:bodyPr/>
                    <a:lstStyle/>
                    <a:p>
                      <a:pPr algn="l" fontAlgn="b"/>
                      <a:r>
                        <a:rPr lang="es-CO" sz="1000" b="0" i="0" u="none" strike="noStrike">
                          <a:solidFill>
                            <a:srgbClr val="000000"/>
                          </a:solidFill>
                          <a:effectLst/>
                          <a:latin typeface="Calibri" panose="020F0502020204030204" pitchFamily="34" charset="0"/>
                        </a:rPr>
                        <a:t>HALLAZGO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Calibri" panose="020F0502020204030204" pitchFamily="34" charset="0"/>
                        </a:rPr>
                        <a:t>109%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s-CO" sz="1000" b="0" i="0" u="none" strike="noStrike">
                          <a:solidFill>
                            <a:srgbClr val="000000"/>
                          </a:solidFill>
                          <a:effectLst/>
                          <a:latin typeface="Calibri" panose="020F0502020204030204" pitchFamily="34" charset="0"/>
                        </a:rPr>
                        <a:t>59%</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HOSPITALIZACIONES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000" b="0" i="0" u="none" strike="noStrike">
                          <a:solidFill>
                            <a:srgbClr val="000000"/>
                          </a:solidFill>
                          <a:effectLst/>
                          <a:latin typeface="Calibri" panose="020F0502020204030204" pitchFamily="34" charset="0"/>
                        </a:rPr>
                        <a:t>          32.908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Calibri" panose="020F0502020204030204" pitchFamily="34" charset="0"/>
                        </a:rPr>
                        <a:t>0,66%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0604563"/>
                  </a:ext>
                </a:extLst>
              </a:tr>
              <a:tr h="298896">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rowSpan="3">
                  <a:txBody>
                    <a:bodyPr/>
                    <a:lstStyle/>
                    <a:p>
                      <a:pPr algn="l" fontAlgn="b"/>
                      <a:endParaRPr lang="es-CO" sz="10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PROCEDIMIENTOS DE SALUD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000" b="0" i="0" u="none" strike="noStrike">
                          <a:solidFill>
                            <a:srgbClr val="000000"/>
                          </a:solidFill>
                          <a:effectLst/>
                          <a:latin typeface="Calibri" panose="020F0502020204030204" pitchFamily="34" charset="0"/>
                        </a:rPr>
                        <a:t>     4.824.871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Calibri" panose="020F0502020204030204" pitchFamily="34" charset="0"/>
                        </a:rPr>
                        <a:t>71,90%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9117924"/>
                  </a:ext>
                </a:extLst>
              </a:tr>
              <a:tr h="298896">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ctr"/>
                      <a:endParaRPr lang="es-CO" sz="1000" b="0" i="0" u="none" strike="noStrike">
                        <a:solidFill>
                          <a:srgbClr val="000000"/>
                        </a:solidFill>
                        <a:effectLst/>
                        <a:latin typeface="Calibri" panose="020F0502020204030204" pitchFamily="34" charset="0"/>
                      </a:endParaRPr>
                    </a:p>
                  </a:txBody>
                  <a:tcPr marL="0" marR="0" marT="0" marB="0" anchor="ctr">
                    <a:lnL>
                      <a:noFill/>
                    </a:lnL>
                    <a:lnR>
                      <a:noFill/>
                    </a:lnR>
                    <a:lnT>
                      <a:noFill/>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vMerge="1">
                  <a:txBody>
                    <a:bodyPr/>
                    <a:lstStyle/>
                    <a:p>
                      <a:endParaRPr lang="es-CO"/>
                    </a:p>
                  </a:txBody>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URGENCIAS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000" b="0" i="0" u="none" strike="noStrike">
                          <a:solidFill>
                            <a:srgbClr val="000000"/>
                          </a:solidFill>
                          <a:effectLst/>
                          <a:latin typeface="Calibri" panose="020F0502020204030204" pitchFamily="34" charset="0"/>
                        </a:rPr>
                        <a:t>          30.783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Calibri" panose="020F0502020204030204" pitchFamily="34" charset="0"/>
                        </a:rPr>
                        <a:t>0,42%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4616992"/>
                  </a:ext>
                </a:extLst>
              </a:tr>
              <a:tr h="298896">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vMerge="1">
                  <a:txBody>
                    <a:bodyPr/>
                    <a:lstStyle/>
                    <a:p>
                      <a:endParaRPr lang="es-CO"/>
                    </a:p>
                  </a:txBody>
                  <a:tcPr/>
                </a:tc>
                <a:tc>
                  <a:txBody>
                    <a:bodyPr/>
                    <a:lstStyle/>
                    <a:p>
                      <a:pPr algn="l" fontAlgn="b"/>
                      <a:endParaRPr lang="es-CO"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CO" sz="1000" b="0" i="0" u="none" strike="noStrike">
                          <a:solidFill>
                            <a:srgbClr val="000000"/>
                          </a:solidFill>
                          <a:effectLst/>
                          <a:latin typeface="Calibri" panose="020F0502020204030204" pitchFamily="34" charset="0"/>
                        </a:rPr>
                        <a:t>Total general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000" b="0" i="0" u="none" strike="noStrike">
                          <a:solidFill>
                            <a:srgbClr val="000000"/>
                          </a:solidFill>
                          <a:effectLst/>
                          <a:latin typeface="Calibri" panose="020F0502020204030204" pitchFamily="34" charset="0"/>
                        </a:rPr>
                        <a:t>     6.705.891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dirty="0">
                          <a:solidFill>
                            <a:srgbClr val="000000"/>
                          </a:solidFill>
                          <a:effectLst/>
                          <a:latin typeface="Calibri" panose="020F0502020204030204" pitchFamily="34" charset="0"/>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3780493"/>
                  </a:ext>
                </a:extLst>
              </a:tr>
            </a:tbl>
          </a:graphicData>
        </a:graphic>
      </p:graphicFrame>
    </p:spTree>
    <p:extLst>
      <p:ext uri="{BB962C8B-B14F-4D97-AF65-F5344CB8AC3E}">
        <p14:creationId xmlns:p14="http://schemas.microsoft.com/office/powerpoint/2010/main" val="725104335"/>
      </p:ext>
    </p:extLst>
  </p:cSld>
  <p:clrMapOvr>
    <a:masterClrMapping/>
  </p:clrMapOvr>
</p:sld>
</file>

<file path=ppt/theme/theme1.xml><?xml version="1.0" encoding="utf-8"?>
<a:theme xmlns:a="http://schemas.openxmlformats.org/drawingml/2006/main" name="Plantilla PPT UNIAJC 20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ción2" id="{AEC94659-3789-4DD6-B7E9-46804071B881}" vid="{FDE0267D-4577-4C5E-9CD0-0E68B16B26A0}"/>
    </a:ext>
  </a:extLst>
</a:theme>
</file>

<file path=ppt/theme/theme2.xml><?xml version="1.0" encoding="utf-8"?>
<a:theme xmlns:a="http://schemas.openxmlformats.org/drawingml/2006/main" name="20170921 - FEDV - PPT Esp. Enseñanza Matemática">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ersonalizado 5">
      <a:majorFont>
        <a:latin typeface="Arial Narrow"/>
        <a:ea typeface=""/>
        <a:cs typeface=""/>
      </a:majorFont>
      <a:minorFont>
        <a:latin typeface="Arial Narrow"/>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20170921 - FEDV - PPT Esp. Enseñanza Matemática">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ersonalizado 5">
      <a:majorFont>
        <a:latin typeface="Arial Narrow"/>
        <a:ea typeface=""/>
        <a:cs typeface=""/>
      </a:majorFont>
      <a:minorFont>
        <a:latin typeface="Arial Narrow"/>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20170921 - FEDV - PPT Esp. Enseñanza Matemática">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ersonalizado 5">
      <a:majorFont>
        <a:latin typeface="Arial Narrow"/>
        <a:ea typeface=""/>
        <a:cs typeface=""/>
      </a:majorFont>
      <a:minorFont>
        <a:latin typeface="Arial Narrow"/>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20170921 - FEDV - PPT Esp. Enseñanza Matemática">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ersonalizado 5">
      <a:majorFont>
        <a:latin typeface="Arial Narrow"/>
        <a:ea typeface=""/>
        <a:cs typeface=""/>
      </a:majorFont>
      <a:minorFont>
        <a:latin typeface="Arial Narrow"/>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7_20170921 - FEDV - PPT Esp. Enseñanza Matemática">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ersonalizado 5">
      <a:majorFont>
        <a:latin typeface="Arial Narrow"/>
        <a:ea typeface=""/>
        <a:cs typeface=""/>
      </a:majorFont>
      <a:minorFont>
        <a:latin typeface="Arial Narrow"/>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Plantilla Presentaciones 2019</Template>
  <TotalTime>1077</TotalTime>
  <Words>1965</Words>
  <Application>Microsoft Office PowerPoint</Application>
  <PresentationFormat>Presentación en pantalla (4:3)</PresentationFormat>
  <Paragraphs>233</Paragraphs>
  <Slides>19</Slides>
  <Notes>2</Notes>
  <HiddenSlides>0</HiddenSlides>
  <MMClips>0</MMClips>
  <ScaleCrop>false</ScaleCrop>
  <HeadingPairs>
    <vt:vector size="6" baseType="variant">
      <vt:variant>
        <vt:lpstr>Fuentes usadas</vt:lpstr>
      </vt:variant>
      <vt:variant>
        <vt:i4>5</vt:i4>
      </vt:variant>
      <vt:variant>
        <vt:lpstr>Tema</vt:lpstr>
      </vt:variant>
      <vt:variant>
        <vt:i4>6</vt:i4>
      </vt:variant>
      <vt:variant>
        <vt:lpstr>Títulos de diapositiva</vt:lpstr>
      </vt:variant>
      <vt:variant>
        <vt:i4>19</vt:i4>
      </vt:variant>
    </vt:vector>
  </HeadingPairs>
  <TitlesOfParts>
    <vt:vector size="30" baseType="lpstr">
      <vt:lpstr>Arial</vt:lpstr>
      <vt:lpstr>Arial Narrow</vt:lpstr>
      <vt:lpstr>Calibri</vt:lpstr>
      <vt:lpstr>Tahoma</vt:lpstr>
      <vt:lpstr>Times New Roman</vt:lpstr>
      <vt:lpstr>Plantilla PPT UNIAJC 2019</vt:lpstr>
      <vt:lpstr>20170921 - FEDV - PPT Esp. Enseñanza Matemática</vt:lpstr>
      <vt:lpstr>1_20170921 - FEDV - PPT Esp. Enseñanza Matemática</vt:lpstr>
      <vt:lpstr>5_20170921 - FEDV - PPT Esp. Enseñanza Matemática</vt:lpstr>
      <vt:lpstr>6_20170921 - FEDV - PPT Esp. Enseñanza Matemática</vt:lpstr>
      <vt:lpstr>7_20170921 - FEDV - PPT Esp. Enseñanza Matemática</vt:lpstr>
      <vt:lpstr>Presentación de PowerPoint</vt:lpstr>
      <vt:lpstr>INTRODUCCIÓN</vt:lpstr>
      <vt:lpstr>OBJETIVO</vt:lpstr>
      <vt:lpstr>METODOLOGÍA</vt:lpstr>
      <vt:lpstr>Presentación de PowerPoint</vt:lpstr>
      <vt:lpstr>Presentación de PowerPoint</vt:lpstr>
      <vt:lpstr>RESULTADOS OBJETIVO 1</vt:lpstr>
      <vt:lpstr>RESULTADOS OBJETIVO 1</vt:lpstr>
      <vt:lpstr>RESULTADOS OBJETIVO 2</vt:lpstr>
      <vt:lpstr>             RESULTADOS OBJETIVO 2</vt:lpstr>
      <vt:lpstr>             RESULTADOS OBJETIVO 2</vt:lpstr>
      <vt:lpstr>             RESULTADOS OBJETIVO 3</vt:lpstr>
      <vt:lpstr>             RESULTADOS RESULTADOS OBJETIVO 3</vt:lpstr>
      <vt:lpstr>             RESULTADOS OBJETIVO 3</vt:lpstr>
      <vt:lpstr>DISCUSIÓN DE LOS RESULTADOS</vt:lpstr>
      <vt:lpstr>OBSERVACIONES JURADOS</vt:lpstr>
      <vt:lpstr>CONCLUSIONES</vt:lpstr>
      <vt:lpstr>REFERENCIAS</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Personal</dc:creator>
  <cp:lastModifiedBy>Usuario</cp:lastModifiedBy>
  <cp:revision>25</cp:revision>
  <dcterms:created xsi:type="dcterms:W3CDTF">2020-03-04T14:43:52Z</dcterms:created>
  <dcterms:modified xsi:type="dcterms:W3CDTF">2023-11-21T21:07:27Z</dcterms:modified>
</cp:coreProperties>
</file>