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7" r:id="rId2"/>
    <p:sldId id="256" r:id="rId3"/>
    <p:sldId id="258" r:id="rId4"/>
    <p:sldId id="259" r:id="rId5"/>
    <p:sldId id="288" r:id="rId6"/>
    <p:sldId id="289" r:id="rId7"/>
    <p:sldId id="264" r:id="rId8"/>
    <p:sldId id="265" r:id="rId9"/>
    <p:sldId id="290" r:id="rId10"/>
    <p:sldId id="266" r:id="rId11"/>
    <p:sldId id="267" r:id="rId12"/>
    <p:sldId id="268" r:id="rId13"/>
    <p:sldId id="291" r:id="rId14"/>
    <p:sldId id="292" r:id="rId15"/>
    <p:sldId id="276" r:id="rId16"/>
    <p:sldId id="294" r:id="rId17"/>
    <p:sldId id="277" r:id="rId18"/>
    <p:sldId id="260" r:id="rId19"/>
    <p:sldId id="271" r:id="rId20"/>
    <p:sldId id="272" r:id="rId21"/>
    <p:sldId id="293" r:id="rId2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82" autoAdjust="0"/>
    <p:restoredTop sz="94660"/>
  </p:normalViewPr>
  <p:slideViewPr>
    <p:cSldViewPr snapToGrid="0" snapToObjects="1">
      <p:cViewPr varScale="1">
        <p:scale>
          <a:sx n="72" d="100"/>
          <a:sy n="72" d="100"/>
        </p:scale>
        <p:origin x="121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B39117-BBAA-FC4C-90CB-86676EB69E98}" type="datetimeFigureOut">
              <a:rPr lang="es-ES" smtClean="0"/>
              <a:t>23/07/2021</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48F21-F51C-9144-B662-F14C636FE289}" type="slidenum">
              <a:rPr lang="es-ES" smtClean="0"/>
              <a:t>‹Nº›</a:t>
            </a:fld>
            <a:endParaRPr lang="es-ES"/>
          </a:p>
        </p:txBody>
      </p:sp>
    </p:spTree>
    <p:extLst>
      <p:ext uri="{BB962C8B-B14F-4D97-AF65-F5344CB8AC3E}">
        <p14:creationId xmlns:p14="http://schemas.microsoft.com/office/powerpoint/2010/main" val="2156836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Esta</a:t>
            </a:r>
            <a:r>
              <a:rPr lang="es-ES" baseline="0" dirty="0"/>
              <a:t> diapositiva es la </a:t>
            </a:r>
            <a:r>
              <a:rPr lang="es-ES" b="1" baseline="0" dirty="0"/>
              <a:t>Portada del Documento</a:t>
            </a:r>
            <a:r>
              <a:rPr lang="es-ES" baseline="0" dirty="0"/>
              <a:t>, se sugiere NO INCLUIR NINGUNA información o disponer algún elemento sobre la misma.</a:t>
            </a:r>
            <a:endParaRPr lang="es-ES" dirty="0"/>
          </a:p>
        </p:txBody>
      </p:sp>
      <p:sp>
        <p:nvSpPr>
          <p:cNvPr id="4" name="Marcador de número de diapositiva 3"/>
          <p:cNvSpPr>
            <a:spLocks noGrp="1"/>
          </p:cNvSpPr>
          <p:nvPr>
            <p:ph type="sldNum" sz="quarter" idx="10"/>
          </p:nvPr>
        </p:nvSpPr>
        <p:spPr/>
        <p:txBody>
          <a:bodyPr/>
          <a:lstStyle/>
          <a:p>
            <a:fld id="{CAA48F21-F51C-9144-B662-F14C636FE289}" type="slidenum">
              <a:rPr lang="es-ES" smtClean="0"/>
              <a:t>1</a:t>
            </a:fld>
            <a:endParaRPr lang="es-ES"/>
          </a:p>
        </p:txBody>
      </p:sp>
    </p:spTree>
    <p:extLst>
      <p:ext uri="{BB962C8B-B14F-4D97-AF65-F5344CB8AC3E}">
        <p14:creationId xmlns:p14="http://schemas.microsoft.com/office/powerpoint/2010/main" val="1899131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771579"/>
            <a:ext cx="4312078" cy="5196204"/>
          </a:xfrm>
        </p:spPr>
        <p:txBody>
          <a:bodyPr anchor="ctr"/>
          <a:lstStyle>
            <a:lvl1pPr algn="l">
              <a:defRPr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Tree>
    <p:extLst>
      <p:ext uri="{BB962C8B-B14F-4D97-AF65-F5344CB8AC3E}">
        <p14:creationId xmlns:p14="http://schemas.microsoft.com/office/powerpoint/2010/main" val="3732019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23/07/2021</a:t>
            </a:fld>
            <a:endParaRPr lang="es-ES"/>
          </a:p>
        </p:txBody>
      </p:sp>
      <p:sp>
        <p:nvSpPr>
          <p:cNvPr id="8"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9" name="Marcador de número de diapositiva 5"/>
          <p:cNvSpPr>
            <a:spLocks noGrp="1"/>
          </p:cNvSpPr>
          <p:nvPr>
            <p:ph type="sldNum" sz="quarter" idx="12"/>
          </p:nvPr>
        </p:nvSpPr>
        <p:spPr>
          <a:xfrm>
            <a:off x="6499972"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492821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22313" y="580392"/>
            <a:ext cx="7772400" cy="5250828"/>
          </a:xfrm>
        </p:spPr>
        <p:txBody>
          <a:bodyPr anchor="ctr"/>
          <a:lstStyle>
            <a:lvl1pPr algn="ctr">
              <a:defRPr sz="4000" b="1" cap="all"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endParaRPr lang="es-ES" dirty="0"/>
          </a:p>
        </p:txBody>
      </p:sp>
      <p:sp>
        <p:nvSpPr>
          <p:cNvPr id="4"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23/07/2021</a:t>
            </a:fld>
            <a:endParaRPr lang="es-ES"/>
          </a:p>
        </p:txBody>
      </p:sp>
      <p:sp>
        <p:nvSpPr>
          <p:cNvPr id="5"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6"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393460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sz="half" idx="1"/>
          </p:nvPr>
        </p:nvSpPr>
        <p:spPr>
          <a:xfrm>
            <a:off x="457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48200" y="1600200"/>
            <a:ext cx="40386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1"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23/07/2021</a:t>
            </a:fld>
            <a:endParaRPr lang="es-ES"/>
          </a:p>
        </p:txBody>
      </p:sp>
      <p:sp>
        <p:nvSpPr>
          <p:cNvPr id="12"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3"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26442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lvl1pPr algn="ctr">
              <a:defRPr b="1" spc="-150">
                <a:solidFill>
                  <a:srgbClr val="00529C"/>
                </a:solidFill>
                <a:latin typeface="Arial"/>
                <a:cs typeface="Arial"/>
              </a:defRPr>
            </a:lvl1pPr>
          </a:lstStyle>
          <a:p>
            <a:r>
              <a:rPr lang="es-ES"/>
              <a:t>Haga clic para modificar el estilo de título del patrón</a:t>
            </a:r>
          </a:p>
        </p:txBody>
      </p:sp>
      <p:sp>
        <p:nvSpPr>
          <p:cNvPr id="3" name="Marcador de texto 2"/>
          <p:cNvSpPr>
            <a:spLocks noGrp="1"/>
          </p:cNvSpPr>
          <p:nvPr>
            <p:ph type="body" idx="1"/>
          </p:nvPr>
        </p:nvSpPr>
        <p:spPr>
          <a:xfrm>
            <a:off x="457200" y="1535112"/>
            <a:ext cx="4040188"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457200" y="2662970"/>
            <a:ext cx="4040188"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5" name="Marcador de texto 4"/>
          <p:cNvSpPr>
            <a:spLocks noGrp="1"/>
          </p:cNvSpPr>
          <p:nvPr>
            <p:ph type="body" sz="quarter" idx="3"/>
          </p:nvPr>
        </p:nvSpPr>
        <p:spPr>
          <a:xfrm>
            <a:off x="4645025" y="1535112"/>
            <a:ext cx="4041775"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4645025" y="2662970"/>
            <a:ext cx="4041775"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23/07/2021</a:t>
            </a:fld>
            <a:endParaRPr lang="es-ES"/>
          </a:p>
        </p:txBody>
      </p:sp>
      <p:sp>
        <p:nvSpPr>
          <p:cNvPr id="11"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2"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2197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4359"/>
            <a:ext cx="8229600" cy="996907"/>
          </a:xfrm>
        </p:spPr>
        <p:txBody>
          <a:bodyPr anchor="ctr">
            <a:normAutofit/>
          </a:bodyPr>
          <a:lstStyle>
            <a:lvl1pPr>
              <a:defRPr sz="3600"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9"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23/07/2021</a:t>
            </a:fld>
            <a:endParaRPr lang="es-ES"/>
          </a:p>
        </p:txBody>
      </p:sp>
      <p:sp>
        <p:nvSpPr>
          <p:cNvPr id="10"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1"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
        <p:nvSpPr>
          <p:cNvPr id="6" name="Marcador de contenido 2"/>
          <p:cNvSpPr>
            <a:spLocks noGrp="1"/>
          </p:cNvSpPr>
          <p:nvPr>
            <p:ph idx="1"/>
          </p:nvPr>
        </p:nvSpPr>
        <p:spPr>
          <a:xfrm>
            <a:off x="457200" y="1600200"/>
            <a:ext cx="8229600" cy="4525963"/>
          </a:xfrm>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38030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1139970" y="6584800"/>
            <a:ext cx="1659388"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23/07/2021</a:t>
            </a:fld>
            <a:endParaRPr lang="es-ES"/>
          </a:p>
        </p:txBody>
      </p:sp>
      <p:sp>
        <p:nvSpPr>
          <p:cNvPr id="6" name="Marcador de pie de página 4"/>
          <p:cNvSpPr>
            <a:spLocks noGrp="1"/>
          </p:cNvSpPr>
          <p:nvPr>
            <p:ph type="ftr" sz="quarter" idx="11"/>
          </p:nvPr>
        </p:nvSpPr>
        <p:spPr>
          <a:xfrm>
            <a:off x="3451927"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7"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5289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795872"/>
          </a:xfrm>
        </p:spPr>
        <p:txBody>
          <a:bodyPr anchor="b">
            <a:normAutofit/>
          </a:bodyPr>
          <a:lstStyle>
            <a:lvl1pPr algn="l">
              <a:defRPr sz="2400" b="1" spc="-150">
                <a:solidFill>
                  <a:srgbClr val="FFFFFF"/>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a:xfrm>
            <a:off x="3987378" y="273050"/>
            <a:ext cx="4820358" cy="5974686"/>
          </a:xfrm>
        </p:spPr>
        <p:txBody>
          <a:bodyPr/>
          <a:lstStyle>
            <a:lvl1pPr marL="0" indent="0">
              <a:buNone/>
              <a:defRPr sz="3200">
                <a:solidFill>
                  <a:srgbClr val="595959"/>
                </a:solidFill>
                <a:latin typeface="Arial"/>
                <a:cs typeface="Arial"/>
              </a:defRPr>
            </a:lvl1pPr>
            <a:lvl2pPr marL="457200" indent="0">
              <a:buNone/>
              <a:defRPr sz="2800">
                <a:solidFill>
                  <a:srgbClr val="595959"/>
                </a:solidFill>
                <a:latin typeface="Arial"/>
                <a:cs typeface="Arial"/>
              </a:defRPr>
            </a:lvl2pPr>
            <a:lvl3pPr marL="914400" indent="0">
              <a:buNone/>
              <a:defRPr sz="2400">
                <a:solidFill>
                  <a:srgbClr val="595959"/>
                </a:solidFill>
                <a:latin typeface="Arial"/>
                <a:cs typeface="Arial"/>
              </a:defRPr>
            </a:lvl3pPr>
            <a:lvl4pPr marL="1371600" indent="0">
              <a:buNone/>
              <a:defRPr sz="2000">
                <a:solidFill>
                  <a:srgbClr val="595959"/>
                </a:solidFill>
                <a:latin typeface="Arial"/>
                <a:cs typeface="Arial"/>
              </a:defRPr>
            </a:lvl4pPr>
            <a:lvl5pPr marL="1828800" indent="0">
              <a:buNone/>
              <a:defRPr sz="2000">
                <a:solidFill>
                  <a:srgbClr val="595959"/>
                </a:solidFill>
                <a:latin typeface="Arial"/>
                <a:cs typeface="Arial"/>
              </a:defRPr>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457200" y="2164516"/>
            <a:ext cx="3008313" cy="4043933"/>
          </a:xfrm>
        </p:spPr>
        <p:txBody>
          <a:bodyPr/>
          <a:lstStyle>
            <a:lvl1pPr marL="0" indent="0">
              <a:buNone/>
              <a:defRPr sz="1400">
                <a:solidFill>
                  <a:schemeClr val="bg1">
                    <a:lumMod val="8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23/07/2021</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chemeClr val="bg1">
                    <a:lumMod val="75000"/>
                  </a:schemeClr>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7189570" y="6584800"/>
            <a:ext cx="1497230"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09037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ctr">
              <a:defRPr sz="2000" b="1" spc="-150">
                <a:solidFill>
                  <a:srgbClr val="00529C"/>
                </a:solidFill>
                <a:latin typeface="Arial"/>
                <a:cs typeface="Arial"/>
              </a:defRPr>
            </a:lvl1pPr>
          </a:lstStyle>
          <a:p>
            <a:r>
              <a:rPr lang="es-ES"/>
              <a:t>Haga clic para modificar el estilo de título del patrón</a:t>
            </a:r>
          </a:p>
        </p:txBody>
      </p:sp>
      <p:sp>
        <p:nvSpPr>
          <p:cNvPr id="3" name="Marcador de posición de imagen 2"/>
          <p:cNvSpPr>
            <a:spLocks noGrp="1"/>
          </p:cNvSpPr>
          <p:nvPr>
            <p:ph type="pic" idx="1"/>
          </p:nvPr>
        </p:nvSpPr>
        <p:spPr>
          <a:xfrm>
            <a:off x="1792288" y="612775"/>
            <a:ext cx="5486400" cy="4114800"/>
          </a:xfrm>
        </p:spPr>
        <p:txBody>
          <a:bodyPr anchor="ctr"/>
          <a:lstStyle>
            <a:lvl1pPr marL="0" indent="0" algn="ctr">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Marcador de texto 3"/>
          <p:cNvSpPr>
            <a:spLocks noGrp="1"/>
          </p:cNvSpPr>
          <p:nvPr>
            <p:ph type="body" sz="half" idx="2"/>
          </p:nvPr>
        </p:nvSpPr>
        <p:spPr>
          <a:xfrm>
            <a:off x="1792288" y="5442446"/>
            <a:ext cx="5486400" cy="804862"/>
          </a:xfrm>
        </p:spPr>
        <p:txBody>
          <a:bodyPr/>
          <a:lstStyle>
            <a:lvl1pPr marL="0" indent="0" algn="ctr">
              <a:buNone/>
              <a:defRPr sz="1400">
                <a:solidFill>
                  <a:schemeClr val="tx1">
                    <a:lumMod val="65000"/>
                    <a:lumOff val="3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457200" y="6584800"/>
            <a:ext cx="21336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23/07/2021</a:t>
            </a:fld>
            <a:endParaRPr lang="es-ES"/>
          </a:p>
        </p:txBody>
      </p:sp>
      <p:sp>
        <p:nvSpPr>
          <p:cNvPr id="9" name="Marcador de pie de página 4"/>
          <p:cNvSpPr>
            <a:spLocks noGrp="1"/>
          </p:cNvSpPr>
          <p:nvPr>
            <p:ph type="ftr" sz="quarter" idx="11"/>
          </p:nvPr>
        </p:nvSpPr>
        <p:spPr>
          <a:xfrm>
            <a:off x="3083231" y="6584800"/>
            <a:ext cx="2986593" cy="187367"/>
          </a:xfrm>
        </p:spPr>
        <p:txBody>
          <a:bodyPr anchor="ctr"/>
          <a:lstStyle>
            <a:lvl1pPr>
              <a:defRPr sz="900" b="1">
                <a:solidFill>
                  <a:srgbClr val="BFBFBF"/>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6499972" y="6584800"/>
            <a:ext cx="1497230"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0179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272FC-7409-9241-96D9-C1880B2CBB52}" type="datetimeFigureOut">
              <a:rPr lang="es-ES" smtClean="0"/>
              <a:t>23/07/2021</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C44E8-1E1C-934E-880E-E8BCEBE213D5}" type="slidenum">
              <a:rPr lang="es-ES" smtClean="0"/>
              <a:t>‹Nº›</a:t>
            </a:fld>
            <a:endParaRPr lang="es-ES"/>
          </a:p>
        </p:txBody>
      </p:sp>
    </p:spTree>
    <p:extLst>
      <p:ext uri="{BB962C8B-B14F-4D97-AF65-F5344CB8AC3E}">
        <p14:creationId xmlns:p14="http://schemas.microsoft.com/office/powerpoint/2010/main" val="602646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228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MARCO CONTEXTUAL.</a:t>
            </a:r>
            <a:endParaRPr lang="en-US" sz="2800" dirty="0"/>
          </a:p>
        </p:txBody>
      </p:sp>
      <p:sp>
        <p:nvSpPr>
          <p:cNvPr id="3" name="Marcador de contenido 2"/>
          <p:cNvSpPr>
            <a:spLocks noGrp="1"/>
          </p:cNvSpPr>
          <p:nvPr>
            <p:ph idx="1"/>
          </p:nvPr>
        </p:nvSpPr>
        <p:spPr>
          <a:xfrm>
            <a:off x="457200" y="1280160"/>
            <a:ext cx="8229600" cy="4846003"/>
          </a:xfrm>
        </p:spPr>
        <p:txBody>
          <a:bodyPr>
            <a:normAutofit fontScale="85000" lnSpcReduction="10000"/>
          </a:bodyPr>
          <a:lstStyle/>
          <a:p>
            <a:pPr algn="just"/>
            <a:r>
              <a:rPr lang="es-ES" sz="2100" dirty="0"/>
              <a:t>La presente investigación se desarrolló en la ciudad de Santiago de Cali capital del departamento del Valle del Cauca, en el centro de Educación en Tecnología CENTEC Córdoba Ltda., ubicado barrio ciudad Córdoba de la comuna 15, la cual cuenta con 159.369 de habitantes: de los cuales 74.938 son hombres y el 84.431 son mujeres. Las edades de acuerdo a las estadísticas el 46% de la población tiene menos de 24 años y el 36% entre 25 y 59 años, la población restante el 7.5% está en un rango de 60 años de edad. </a:t>
            </a:r>
          </a:p>
          <a:p>
            <a:pPr algn="just"/>
            <a:r>
              <a:rPr lang="es-ES" sz="1800" dirty="0"/>
              <a:t> </a:t>
            </a:r>
            <a:endParaRPr lang="es-US" sz="1800" dirty="0"/>
          </a:p>
          <a:p>
            <a:pPr algn="just"/>
            <a:endParaRPr lang="es-US" sz="1800" dirty="0"/>
          </a:p>
          <a:p>
            <a:pPr algn="just"/>
            <a:endParaRPr lang="es-US" sz="1800" dirty="0"/>
          </a:p>
          <a:p>
            <a:pPr algn="just"/>
            <a:endParaRPr lang="es-US" sz="1800" dirty="0"/>
          </a:p>
          <a:p>
            <a:pPr algn="just"/>
            <a:endParaRPr lang="es-US" sz="1800" dirty="0"/>
          </a:p>
          <a:p>
            <a:pPr algn="just"/>
            <a:endParaRPr lang="es-US" sz="1800" dirty="0"/>
          </a:p>
          <a:p>
            <a:pPr algn="just"/>
            <a:endParaRPr lang="es-US" sz="1800" dirty="0"/>
          </a:p>
          <a:p>
            <a:pPr algn="just"/>
            <a:r>
              <a:rPr lang="es-ES" sz="1800" dirty="0"/>
              <a:t>                    </a:t>
            </a:r>
          </a:p>
          <a:p>
            <a:pPr algn="just"/>
            <a:endParaRPr lang="es-ES" sz="1800" dirty="0"/>
          </a:p>
          <a:p>
            <a:pPr algn="just"/>
            <a:endParaRPr lang="es-ES" sz="1800" dirty="0"/>
          </a:p>
          <a:p>
            <a:pPr algn="just"/>
            <a:r>
              <a:rPr lang="es-ES" sz="1500" dirty="0"/>
              <a:t>      </a:t>
            </a:r>
          </a:p>
          <a:p>
            <a:pPr algn="just"/>
            <a:r>
              <a:rPr lang="es-ES" sz="1500" i="1" dirty="0"/>
              <a:t>                               </a:t>
            </a:r>
            <a:endParaRPr lang="en-US" sz="1800" dirty="0"/>
          </a:p>
          <a:p>
            <a:endParaRPr lang="en-US" dirty="0"/>
          </a:p>
        </p:txBody>
      </p:sp>
      <p:pic>
        <p:nvPicPr>
          <p:cNvPr id="6" name="Imagen 5">
            <a:extLst>
              <a:ext uri="{FF2B5EF4-FFF2-40B4-BE49-F238E27FC236}">
                <a16:creationId xmlns:a16="http://schemas.microsoft.com/office/drawing/2014/main" id="{841CB723-1ED5-4A29-9DEC-910EA61D6665}"/>
              </a:ext>
            </a:extLst>
          </p:cNvPr>
          <p:cNvPicPr>
            <a:picLocks noChangeAspect="1"/>
          </p:cNvPicPr>
          <p:nvPr/>
        </p:nvPicPr>
        <p:blipFill>
          <a:blip r:embed="rId2"/>
          <a:stretch>
            <a:fillRect/>
          </a:stretch>
        </p:blipFill>
        <p:spPr>
          <a:xfrm>
            <a:off x="2581526" y="3126221"/>
            <a:ext cx="3783180" cy="2771341"/>
          </a:xfrm>
          <a:prstGeom prst="rect">
            <a:avLst/>
          </a:prstGeom>
        </p:spPr>
      </p:pic>
    </p:spTree>
    <p:extLst>
      <p:ext uri="{BB962C8B-B14F-4D97-AF65-F5344CB8AC3E}">
        <p14:creationId xmlns:p14="http://schemas.microsoft.com/office/powerpoint/2010/main" val="85811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7652"/>
            <a:ext cx="8229600" cy="1038815"/>
          </a:xfrm>
        </p:spPr>
        <p:txBody>
          <a:bodyPr>
            <a:normAutofit/>
          </a:bodyPr>
          <a:lstStyle/>
          <a:p>
            <a:r>
              <a:rPr lang="es-ES" sz="2800" dirty="0"/>
              <a:t>Marco de referencia teórico-conceptual.</a:t>
            </a:r>
            <a:endParaRPr lang="en-US" sz="2800" dirty="0"/>
          </a:p>
        </p:txBody>
      </p:sp>
      <p:graphicFrame>
        <p:nvGraphicFramePr>
          <p:cNvPr id="4" name="Tabla 3"/>
          <p:cNvGraphicFramePr>
            <a:graphicFrameLocks noGrp="1"/>
          </p:cNvGraphicFramePr>
          <p:nvPr>
            <p:extLst>
              <p:ext uri="{D42A27DB-BD31-4B8C-83A1-F6EECF244321}">
                <p14:modId xmlns:p14="http://schemas.microsoft.com/office/powerpoint/2010/main" val="365720823"/>
              </p:ext>
            </p:extLst>
          </p:nvPr>
        </p:nvGraphicFramePr>
        <p:xfrm>
          <a:off x="457200" y="851817"/>
          <a:ext cx="8229600" cy="5181640"/>
        </p:xfrm>
        <a:graphic>
          <a:graphicData uri="http://schemas.openxmlformats.org/drawingml/2006/table">
            <a:tbl>
              <a:tblPr/>
              <a:tblGrid>
                <a:gridCol w="1410142">
                  <a:extLst>
                    <a:ext uri="{9D8B030D-6E8A-4147-A177-3AD203B41FA5}">
                      <a16:colId xmlns:a16="http://schemas.microsoft.com/office/drawing/2014/main" val="734927148"/>
                    </a:ext>
                  </a:extLst>
                </a:gridCol>
                <a:gridCol w="4716338">
                  <a:extLst>
                    <a:ext uri="{9D8B030D-6E8A-4147-A177-3AD203B41FA5}">
                      <a16:colId xmlns:a16="http://schemas.microsoft.com/office/drawing/2014/main" val="777651018"/>
                    </a:ext>
                  </a:extLst>
                </a:gridCol>
                <a:gridCol w="2103120">
                  <a:extLst>
                    <a:ext uri="{9D8B030D-6E8A-4147-A177-3AD203B41FA5}">
                      <a16:colId xmlns:a16="http://schemas.microsoft.com/office/drawing/2014/main" val="4130082877"/>
                    </a:ext>
                  </a:extLst>
                </a:gridCol>
              </a:tblGrid>
              <a:tr h="518170">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rgbClr val="FFFFFF"/>
                          </a:solidFill>
                          <a:effectLst/>
                          <a:latin typeface="+mj-lt"/>
                          <a:ea typeface="MS PGothic" panose="020B0600070205080204" pitchFamily="34" charset="-128"/>
                        </a:rPr>
                        <a:t>Conceptos claves</a:t>
                      </a:r>
                      <a:endParaRPr kumimoji="0" lang="es-ES" altLang="es-CO" sz="1400" b="1" i="0" u="none" strike="noStrike" cap="none" normalizeH="0" baseline="0" dirty="0">
                        <a:ln>
                          <a:noFill/>
                        </a:ln>
                        <a:solidFill>
                          <a:srgbClr val="FFFFFF"/>
                        </a:solidFill>
                        <a:effectLst/>
                        <a:latin typeface="+mj-lt"/>
                        <a:ea typeface="MS PGothic" panose="020B0600070205080204" pitchFamily="34" charset="-128"/>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rgbClr val="FFFFFF"/>
                          </a:solidFill>
                          <a:effectLst/>
                          <a:latin typeface="+mj-lt"/>
                          <a:ea typeface="MS PGothic" panose="020B0600070205080204" pitchFamily="34" charset="-128"/>
                        </a:rPr>
                        <a:t>Definición (operativa o conclusión)</a:t>
                      </a:r>
                      <a:endParaRPr kumimoji="0" lang="es-ES" altLang="es-CO" sz="1400" b="1" i="0" u="none" strike="noStrike" cap="none" normalizeH="0" baseline="0" dirty="0">
                        <a:ln>
                          <a:noFill/>
                        </a:ln>
                        <a:solidFill>
                          <a:srgbClr val="FFFFFF"/>
                        </a:solidFill>
                        <a:effectLst/>
                        <a:latin typeface="+mj-lt"/>
                        <a:ea typeface="MS PGothic" panose="020B0600070205080204" pitchFamily="34" charset="-128"/>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rgbClr val="FFFFFF"/>
                          </a:solidFill>
                          <a:effectLst/>
                          <a:latin typeface="+mj-lt"/>
                          <a:ea typeface="MS PGothic" panose="020B0600070205080204" pitchFamily="34" charset="-128"/>
                        </a:rPr>
                        <a:t>Autores de referencia</a:t>
                      </a:r>
                      <a:endParaRPr kumimoji="0" lang="es-ES" altLang="es-CO" sz="1400" b="1" i="0" u="none" strike="noStrike" cap="none" normalizeH="0" baseline="0" dirty="0">
                        <a:ln>
                          <a:noFill/>
                        </a:ln>
                        <a:solidFill>
                          <a:srgbClr val="FFFFFF"/>
                        </a:solidFill>
                        <a:effectLst/>
                        <a:latin typeface="+mj-lt"/>
                        <a:ea typeface="MS PGothic" panose="020B0600070205080204" pitchFamily="34" charset="-128"/>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997578128"/>
                  </a:ext>
                </a:extLst>
              </a:tr>
              <a:tr h="892621">
                <a:tc>
                  <a:txBody>
                    <a:bodyPr/>
                    <a:lstStyle/>
                    <a:p>
                      <a:endParaRPr lang="es-CO" sz="1200" kern="1200" dirty="0">
                        <a:solidFill>
                          <a:schemeClr val="tx1">
                            <a:lumMod val="65000"/>
                            <a:lumOff val="35000"/>
                          </a:schemeClr>
                        </a:solidFill>
                        <a:effectLst/>
                        <a:latin typeface="+mn-lt"/>
                        <a:ea typeface="+mn-ea"/>
                        <a:cs typeface="+mn-cs"/>
                      </a:endParaRPr>
                    </a:p>
                    <a:p>
                      <a:r>
                        <a:rPr lang="es-ES" sz="1200" dirty="0">
                          <a:solidFill>
                            <a:schemeClr val="tx1">
                              <a:lumMod val="65000"/>
                              <a:lumOff val="35000"/>
                            </a:schemeClr>
                          </a:solidFill>
                        </a:rPr>
                        <a:t>Educación superior</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171450" indent="-171450" algn="just">
                        <a:buFont typeface="Arial" panose="020B0604020202020204" pitchFamily="34" charset="0"/>
                        <a:buChar char="•"/>
                      </a:pPr>
                      <a:r>
                        <a:rPr lang="es-ES" sz="1200" dirty="0">
                          <a:solidFill>
                            <a:schemeClr val="tx1">
                              <a:lumMod val="65000"/>
                              <a:lumOff val="35000"/>
                            </a:schemeClr>
                          </a:solidFill>
                        </a:rPr>
                        <a:t>Es un proceso permanente que posibilita el desarrollo de las potencialidades del ser humano de una manera integral, se realiza con posterioridad a la educación media o secundaria y tiene por objeto el pleno desarrollo de los alumnos y su formación académica o profesional.</a:t>
                      </a:r>
                    </a:p>
                    <a:p>
                      <a:pPr marL="171450" indent="-171450" algn="just">
                        <a:buFont typeface="Arial" panose="020B0604020202020204" pitchFamily="34" charset="0"/>
                        <a:buChar char="•"/>
                      </a:pPr>
                      <a:r>
                        <a:rPr lang="es-ES" sz="1200" dirty="0">
                          <a:solidFill>
                            <a:schemeClr val="tx1">
                              <a:lumMod val="65000"/>
                              <a:lumOff val="35000"/>
                            </a:schemeClr>
                          </a:solidFill>
                        </a:rPr>
                        <a:t>La educación superior se define como la adquisición final y formal de conocimientos, en esta etapa final del proceso formativo los individuos cuentan con la autonomía de elegir el área en la cual desea especializarse. </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s-ES" sz="1200" kern="1200" dirty="0">
                          <a:solidFill>
                            <a:schemeClr val="tx1">
                              <a:lumMod val="65000"/>
                              <a:lumOff val="35000"/>
                            </a:schemeClr>
                          </a:solidFill>
                          <a:effectLst/>
                          <a:latin typeface="+mj-lt"/>
                          <a:ea typeface="MS PGothic" panose="020B0600070205080204" pitchFamily="34" charset="-128"/>
                          <a:cs typeface="+mn-cs"/>
                        </a:rPr>
                        <a:t>(Ley 30 ,1992, p.1).</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s-ES_tradnl" sz="1200" kern="1200" dirty="0">
                          <a:solidFill>
                            <a:schemeClr val="tx1">
                              <a:lumMod val="65000"/>
                              <a:lumOff val="35000"/>
                            </a:schemeClr>
                          </a:solidFill>
                          <a:effectLst/>
                          <a:latin typeface="+mj-lt"/>
                          <a:ea typeface="MS PGothic" panose="020B0600070205080204" pitchFamily="34" charset="-128"/>
                          <a:cs typeface="+mn-cs"/>
                        </a:rPr>
                        <a:t>Men (2012) </a:t>
                      </a: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598011053"/>
                  </a:ext>
                </a:extLst>
              </a:tr>
              <a:tr h="1084217">
                <a:tc>
                  <a:txBody>
                    <a:bodyPr/>
                    <a:lstStyle/>
                    <a:p>
                      <a:endParaRPr lang="es-ES" sz="1200" dirty="0">
                        <a:solidFill>
                          <a:schemeClr val="tx1">
                            <a:lumMod val="65000"/>
                            <a:lumOff val="35000"/>
                          </a:schemeClr>
                        </a:solidFill>
                      </a:endParaRPr>
                    </a:p>
                    <a:p>
                      <a:r>
                        <a:rPr lang="es-ES" sz="1200" dirty="0">
                          <a:solidFill>
                            <a:schemeClr val="tx1">
                              <a:lumMod val="65000"/>
                              <a:lumOff val="35000"/>
                            </a:schemeClr>
                          </a:solidFill>
                        </a:rPr>
                        <a:t>Percepciones</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171450" indent="-171450">
                        <a:buFont typeface="Arial" panose="020B0604020202020204" pitchFamily="34" charset="0"/>
                        <a:buChar char="•"/>
                      </a:pPr>
                      <a:r>
                        <a:rPr lang="es-ES" sz="1200" dirty="0">
                          <a:solidFill>
                            <a:schemeClr val="tx1">
                              <a:lumMod val="65000"/>
                              <a:lumOff val="35000"/>
                            </a:schemeClr>
                          </a:solidFill>
                        </a:rPr>
                        <a:t>Definen la percepción “como el resultado del procesamiento de información que consta de estimulaciones a receptores que en cada caso se deben parcialmente a la propia actividad del sujeto en el mundo físico y su influencia”.</a:t>
                      </a:r>
                    </a:p>
                    <a:p>
                      <a:pPr marL="171450" indent="-171450">
                        <a:buFont typeface="Arial" panose="020B0604020202020204" pitchFamily="34" charset="0"/>
                        <a:buChar char="•"/>
                      </a:pPr>
                      <a:r>
                        <a:rPr lang="es-ES" sz="1200" dirty="0">
                          <a:solidFill>
                            <a:schemeClr val="tx1">
                              <a:lumMod val="65000"/>
                              <a:lumOff val="35000"/>
                            </a:schemeClr>
                          </a:solidFill>
                        </a:rPr>
                        <a:t>Manifiesta que la percepción es un proceso de extracción y selección de información relevante encargado de generar un estado de claridad y lucidez consciente que permita el desempeño dentro del mayor grado de racionalidad y coherencia posible para tener una idea clara sobre cualesquiera aspectos de la vida.</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s-ES" sz="1200" dirty="0" err="1">
                          <a:solidFill>
                            <a:schemeClr val="tx1">
                              <a:lumMod val="65000"/>
                              <a:lumOff val="35000"/>
                            </a:schemeClr>
                          </a:solidFill>
                        </a:rPr>
                        <a:t>Carterette</a:t>
                      </a:r>
                      <a:r>
                        <a:rPr lang="es-ES" sz="1200" dirty="0">
                          <a:solidFill>
                            <a:schemeClr val="tx1">
                              <a:lumMod val="65000"/>
                              <a:lumOff val="35000"/>
                            </a:schemeClr>
                          </a:solidFill>
                        </a:rPr>
                        <a:t> y Friedman (1982, p.10).</a:t>
                      </a:r>
                      <a:endParaRPr lang="es-ES_tradnl"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_tradnl"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s-ES_tradnl" sz="1200" kern="1200" dirty="0">
                        <a:solidFill>
                          <a:schemeClr val="tx1">
                            <a:lumMod val="65000"/>
                            <a:lumOff val="35000"/>
                          </a:schemeClr>
                        </a:solidFill>
                        <a:effectLst/>
                        <a:latin typeface="+mj-lt"/>
                        <a:ea typeface="MS PGothic" panose="020B0600070205080204" pitchFamily="34" charset="-128"/>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s-ES" sz="1200" dirty="0">
                          <a:solidFill>
                            <a:schemeClr val="tx1">
                              <a:lumMod val="65000"/>
                              <a:lumOff val="35000"/>
                            </a:schemeClr>
                          </a:solidFill>
                        </a:rPr>
                        <a:t>Oviedo (2004) </a:t>
                      </a:r>
                      <a:endParaRPr lang="es-ES_tradnl" sz="1200" kern="1200" dirty="0">
                        <a:solidFill>
                          <a:schemeClr val="tx1">
                            <a:lumMod val="65000"/>
                            <a:lumOff val="35000"/>
                          </a:schemeClr>
                        </a:solidFill>
                        <a:effectLst/>
                        <a:latin typeface="+mj-lt"/>
                        <a:ea typeface="MS PGothic" panose="020B0600070205080204" pitchFamily="34" charset="-128"/>
                        <a:cs typeface="+mn-cs"/>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4229392945"/>
                  </a:ext>
                </a:extLst>
              </a:tr>
              <a:tr h="565748">
                <a:tc>
                  <a:txBody>
                    <a:bodyPr/>
                    <a:lstStyle/>
                    <a:p>
                      <a:endParaRPr lang="es-ES" sz="1200" dirty="0">
                        <a:solidFill>
                          <a:schemeClr val="tx1">
                            <a:lumMod val="65000"/>
                            <a:lumOff val="35000"/>
                          </a:schemeClr>
                        </a:solidFill>
                      </a:endParaRPr>
                    </a:p>
                    <a:p>
                      <a:r>
                        <a:rPr lang="es-ES" sz="1200" dirty="0">
                          <a:solidFill>
                            <a:schemeClr val="tx1">
                              <a:lumMod val="65000"/>
                              <a:lumOff val="35000"/>
                            </a:schemeClr>
                          </a:solidFill>
                        </a:rPr>
                        <a:t>Acceso y calidad a la educación superior.</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171450" indent="-171450">
                        <a:buFont typeface="Arial" panose="020B0604020202020204" pitchFamily="34" charset="0"/>
                        <a:buChar char="•"/>
                      </a:pPr>
                      <a:r>
                        <a:rPr lang="es-ES" sz="1200" dirty="0">
                          <a:solidFill>
                            <a:schemeClr val="tx1">
                              <a:lumMod val="65000"/>
                              <a:lumOff val="35000"/>
                            </a:schemeClr>
                          </a:solidFill>
                        </a:rPr>
                        <a:t>El servicio educativo se manifiesta como un espacio donde se configuran procesos de formación que orientan las expectativas educativas que tiene un estudiante y para ello existen factores sociales, económicos o culturales que influencian las decisiones que pueden tomar y son estas mismas las que dirigen su proceso formativo a nivel superior.</a:t>
                      </a:r>
                      <a:endParaRPr lang="en-US" sz="1200" dirty="0">
                        <a:solidFill>
                          <a:schemeClr val="tx1">
                            <a:lumMod val="65000"/>
                            <a:lumOff val="35000"/>
                          </a:schemeClr>
                        </a:solidFill>
                      </a:endParaRP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s-ES_tradnl" sz="1200" kern="1200" dirty="0">
                          <a:solidFill>
                            <a:schemeClr val="tx1">
                              <a:lumMod val="65000"/>
                              <a:lumOff val="35000"/>
                            </a:schemeClr>
                          </a:solidFill>
                          <a:effectLst/>
                          <a:latin typeface="+mj-lt"/>
                          <a:ea typeface="MS PGothic" panose="020B0600070205080204" pitchFamily="34" charset="-128"/>
                          <a:cs typeface="+mn-cs"/>
                        </a:rPr>
                        <a:t>Bourdieu (2000)</a:t>
                      </a:r>
                    </a:p>
                  </a:txBody>
                  <a:tcPr marL="91438" marR="91438"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3168732689"/>
                  </a:ext>
                </a:extLst>
              </a:tr>
            </a:tbl>
          </a:graphicData>
        </a:graphic>
      </p:graphicFrame>
    </p:spTree>
    <p:extLst>
      <p:ext uri="{BB962C8B-B14F-4D97-AF65-F5344CB8AC3E}">
        <p14:creationId xmlns:p14="http://schemas.microsoft.com/office/powerpoint/2010/main" val="486064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53271"/>
          </a:xfrm>
        </p:spPr>
        <p:txBody>
          <a:bodyPr>
            <a:normAutofit/>
          </a:bodyPr>
          <a:lstStyle/>
          <a:p>
            <a:r>
              <a:rPr lang="es-ES" sz="2800" dirty="0"/>
              <a:t>ESTRATEGIA METODOLÓGICA.</a:t>
            </a:r>
            <a:endParaRPr lang="en-US" sz="2800" dirty="0"/>
          </a:p>
        </p:txBody>
      </p:sp>
      <p:sp>
        <p:nvSpPr>
          <p:cNvPr id="3" name="Marcador de contenido 2"/>
          <p:cNvSpPr>
            <a:spLocks noGrp="1"/>
          </p:cNvSpPr>
          <p:nvPr>
            <p:ph idx="1"/>
          </p:nvPr>
        </p:nvSpPr>
        <p:spPr>
          <a:xfrm>
            <a:off x="457200" y="1021333"/>
            <a:ext cx="8229600" cy="5094197"/>
          </a:xfrm>
        </p:spPr>
        <p:txBody>
          <a:bodyPr>
            <a:normAutofit/>
          </a:bodyPr>
          <a:lstStyle/>
          <a:p>
            <a:pPr>
              <a:defRPr/>
            </a:pPr>
            <a:endParaRPr lang="es-CO" altLang="es-CO" b="1" dirty="0"/>
          </a:p>
          <a:p>
            <a:pPr>
              <a:defRPr/>
            </a:pPr>
            <a:endParaRPr lang="es-ES" altLang="es-CO" b="1" dirty="0"/>
          </a:p>
          <a:p>
            <a:endParaRPr lang="en-US" dirty="0"/>
          </a:p>
        </p:txBody>
      </p:sp>
      <p:graphicFrame>
        <p:nvGraphicFramePr>
          <p:cNvPr id="4" name="Tabla 4">
            <a:extLst>
              <a:ext uri="{FF2B5EF4-FFF2-40B4-BE49-F238E27FC236}">
                <a16:creationId xmlns:a16="http://schemas.microsoft.com/office/drawing/2014/main" id="{3569EF40-B41D-44AF-9C26-D7EC84C84D51}"/>
              </a:ext>
            </a:extLst>
          </p:cNvPr>
          <p:cNvGraphicFramePr>
            <a:graphicFrameLocks noGrp="1"/>
          </p:cNvGraphicFramePr>
          <p:nvPr>
            <p:extLst>
              <p:ext uri="{D42A27DB-BD31-4B8C-83A1-F6EECF244321}">
                <p14:modId xmlns:p14="http://schemas.microsoft.com/office/powerpoint/2010/main" val="164608728"/>
              </p:ext>
            </p:extLst>
          </p:nvPr>
        </p:nvGraphicFramePr>
        <p:xfrm>
          <a:off x="800986" y="1525654"/>
          <a:ext cx="7162800" cy="4585333"/>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4042832237"/>
                    </a:ext>
                  </a:extLst>
                </a:gridCol>
                <a:gridCol w="3581400">
                  <a:extLst>
                    <a:ext uri="{9D8B030D-6E8A-4147-A177-3AD203B41FA5}">
                      <a16:colId xmlns:a16="http://schemas.microsoft.com/office/drawing/2014/main" val="3958068413"/>
                    </a:ext>
                  </a:extLst>
                </a:gridCol>
              </a:tblGrid>
              <a:tr h="998853">
                <a:tc>
                  <a:txBody>
                    <a:bodyPr/>
                    <a:lstStyle/>
                    <a:p>
                      <a:r>
                        <a:rPr lang="es-CO" dirty="0">
                          <a:latin typeface="Arial" panose="020B0604020202020204" pitchFamily="34" charset="0"/>
                          <a:cs typeface="Arial" panose="020B0604020202020204" pitchFamily="34" charset="0"/>
                        </a:rPr>
                        <a:t>TIPO DE INVESTIGACIÓN:</a:t>
                      </a:r>
                    </a:p>
                  </a:txBody>
                  <a:tcPr/>
                </a:tc>
                <a:tc>
                  <a:txBody>
                    <a:bodyPr/>
                    <a:lstStyle/>
                    <a:p>
                      <a:r>
                        <a:rPr lang="es-CO" dirty="0">
                          <a:latin typeface="Arial" panose="020B0604020202020204" pitchFamily="34" charset="0"/>
                          <a:cs typeface="Arial" panose="020B0604020202020204" pitchFamily="34" charset="0"/>
                        </a:rPr>
                        <a:t>ANALÍTICA DESCRIPTIVA </a:t>
                      </a:r>
                    </a:p>
                  </a:txBody>
                  <a:tcPr/>
                </a:tc>
                <a:extLst>
                  <a:ext uri="{0D108BD9-81ED-4DB2-BD59-A6C34878D82A}">
                    <a16:rowId xmlns:a16="http://schemas.microsoft.com/office/drawing/2014/main" val="685778707"/>
                  </a:ext>
                </a:extLst>
              </a:tr>
              <a:tr h="370840">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TEMPORALIDAD:</a:t>
                      </a:r>
                    </a:p>
                  </a:txBody>
                  <a:tcPr/>
                </a:tc>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Sincrónica </a:t>
                      </a:r>
                    </a:p>
                  </a:txBody>
                  <a:tcPr/>
                </a:tc>
                <a:extLst>
                  <a:ext uri="{0D108BD9-81ED-4DB2-BD59-A6C34878D82A}">
                    <a16:rowId xmlns:a16="http://schemas.microsoft.com/office/drawing/2014/main" val="2056229206"/>
                  </a:ext>
                </a:extLst>
              </a:tr>
              <a:tr h="370840">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METODO:</a:t>
                      </a:r>
                    </a:p>
                  </a:txBody>
                  <a:tcPr/>
                </a:tc>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Mixto</a:t>
                      </a:r>
                    </a:p>
                  </a:txBody>
                  <a:tcPr/>
                </a:tc>
                <a:extLst>
                  <a:ext uri="{0D108BD9-81ED-4DB2-BD59-A6C34878D82A}">
                    <a16:rowId xmlns:a16="http://schemas.microsoft.com/office/drawing/2014/main" val="382646006"/>
                  </a:ext>
                </a:extLst>
              </a:tr>
              <a:tr h="370840">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ENFOQUE: </a:t>
                      </a:r>
                    </a:p>
                  </a:txBody>
                  <a:tcPr/>
                </a:tc>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Estudio de caso</a:t>
                      </a:r>
                    </a:p>
                  </a:txBody>
                  <a:tcPr/>
                </a:tc>
                <a:extLst>
                  <a:ext uri="{0D108BD9-81ED-4DB2-BD59-A6C34878D82A}">
                    <a16:rowId xmlns:a16="http://schemas.microsoft.com/office/drawing/2014/main" val="2944051632"/>
                  </a:ext>
                </a:extLst>
              </a:tr>
              <a:tr h="370840">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TECNICAS DE RECOLECCIÓN:</a:t>
                      </a:r>
                    </a:p>
                  </a:txBody>
                  <a:tcPr/>
                </a:tc>
                <a:tc>
                  <a:txBody>
                    <a:bodyPr/>
                    <a:lstStyle/>
                    <a:p>
                      <a:r>
                        <a:rPr lang="es-CO" dirty="0">
                          <a:solidFill>
                            <a:schemeClr val="tx1">
                              <a:lumMod val="65000"/>
                              <a:lumOff val="35000"/>
                            </a:schemeClr>
                          </a:solidFill>
                          <a:latin typeface="Arial" panose="020B0604020202020204" pitchFamily="34" charset="0"/>
                          <a:cs typeface="Arial" panose="020B0604020202020204" pitchFamily="34" charset="0"/>
                        </a:rPr>
                        <a:t>Encuesta y entrevista semiestructurada </a:t>
                      </a:r>
                    </a:p>
                  </a:txBody>
                  <a:tcPr/>
                </a:tc>
                <a:extLst>
                  <a:ext uri="{0D108BD9-81ED-4DB2-BD59-A6C34878D82A}">
                    <a16:rowId xmlns:a16="http://schemas.microsoft.com/office/drawing/2014/main" val="17413154"/>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O" dirty="0">
                          <a:solidFill>
                            <a:schemeClr val="tx1">
                              <a:lumMod val="65000"/>
                              <a:lumOff val="35000"/>
                            </a:schemeClr>
                          </a:solidFill>
                          <a:latin typeface="Arial" panose="020B0604020202020204" pitchFamily="34" charset="0"/>
                          <a:cs typeface="Arial" panose="020B0604020202020204" pitchFamily="34" charset="0"/>
                        </a:rPr>
                        <a:t>UNIVERSO POBLACIONAL: Estudiantes del grado 11° del centro de educación en Tecnología CENTEC.</a:t>
                      </a:r>
                    </a:p>
                    <a:p>
                      <a:endParaRPr lang="es-CO" dirty="0">
                        <a:solidFill>
                          <a:schemeClr val="tx1">
                            <a:lumMod val="65000"/>
                            <a:lumOff val="35000"/>
                          </a:schemeClr>
                        </a:solidFill>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s-CO" dirty="0">
                          <a:solidFill>
                            <a:schemeClr val="tx1">
                              <a:lumMod val="65000"/>
                              <a:lumOff val="35000"/>
                            </a:schemeClr>
                          </a:solidFill>
                          <a:latin typeface="Arial" panose="020B0604020202020204" pitchFamily="34" charset="0"/>
                          <a:cs typeface="Arial" panose="020B0604020202020204" pitchFamily="34" charset="0"/>
                        </a:rPr>
                        <a:t>Para la encuesta: 95 estudiantes del grado 11° </a:t>
                      </a:r>
                    </a:p>
                    <a:p>
                      <a:pPr marL="285750" indent="-285750">
                        <a:buFont typeface="Arial" panose="020B0604020202020204" pitchFamily="34" charset="0"/>
                        <a:buChar char="•"/>
                      </a:pPr>
                      <a:r>
                        <a:rPr lang="es-CO" dirty="0">
                          <a:solidFill>
                            <a:schemeClr val="tx1">
                              <a:lumMod val="65000"/>
                              <a:lumOff val="35000"/>
                            </a:schemeClr>
                          </a:solidFill>
                          <a:latin typeface="Arial" panose="020B0604020202020204" pitchFamily="34" charset="0"/>
                          <a:cs typeface="Arial" panose="020B0604020202020204" pitchFamily="34" charset="0"/>
                        </a:rPr>
                        <a:t>Entrevista semiestructurada: 6 estudiantes del grado 11°.</a:t>
                      </a:r>
                    </a:p>
                  </a:txBody>
                  <a:tcPr/>
                </a:tc>
                <a:extLst>
                  <a:ext uri="{0D108BD9-81ED-4DB2-BD59-A6C34878D82A}">
                    <a16:rowId xmlns:a16="http://schemas.microsoft.com/office/drawing/2014/main" val="4285750720"/>
                  </a:ext>
                </a:extLst>
              </a:tr>
              <a:tr h="370840">
                <a:tc>
                  <a:txBody>
                    <a:bodyPr/>
                    <a:lstStyle/>
                    <a:p>
                      <a:endParaRPr lang="es-CO" dirty="0">
                        <a:latin typeface="Arial" panose="020B0604020202020204" pitchFamily="34" charset="0"/>
                        <a:cs typeface="Arial" panose="020B0604020202020204" pitchFamily="34" charset="0"/>
                      </a:endParaRPr>
                    </a:p>
                  </a:txBody>
                  <a:tcPr/>
                </a:tc>
                <a:tc>
                  <a:txBody>
                    <a:bodyPr/>
                    <a:lstStyle/>
                    <a:p>
                      <a:endParaRPr lang="es-CO"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29448893"/>
                  </a:ext>
                </a:extLst>
              </a:tr>
            </a:tbl>
          </a:graphicData>
        </a:graphic>
      </p:graphicFrame>
    </p:spTree>
    <p:extLst>
      <p:ext uri="{BB962C8B-B14F-4D97-AF65-F5344CB8AC3E}">
        <p14:creationId xmlns:p14="http://schemas.microsoft.com/office/powerpoint/2010/main" val="20563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53271"/>
          </a:xfrm>
        </p:spPr>
        <p:txBody>
          <a:bodyPr>
            <a:normAutofit/>
          </a:bodyPr>
          <a:lstStyle/>
          <a:p>
            <a:r>
              <a:rPr lang="es-ES" sz="2800" dirty="0"/>
              <a:t>ESTRATEGIA METODOLÓGICA.</a:t>
            </a:r>
            <a:endParaRPr lang="en-US" sz="2800" dirty="0"/>
          </a:p>
        </p:txBody>
      </p:sp>
      <p:sp>
        <p:nvSpPr>
          <p:cNvPr id="3" name="Marcador de contenido 2"/>
          <p:cNvSpPr>
            <a:spLocks noGrp="1"/>
          </p:cNvSpPr>
          <p:nvPr>
            <p:ph idx="1"/>
          </p:nvPr>
        </p:nvSpPr>
        <p:spPr>
          <a:xfrm>
            <a:off x="457200" y="1031966"/>
            <a:ext cx="8229600" cy="5094197"/>
          </a:xfrm>
        </p:spPr>
        <p:txBody>
          <a:bodyPr>
            <a:normAutofit/>
          </a:bodyPr>
          <a:lstStyle/>
          <a:p>
            <a:pPr>
              <a:defRPr/>
            </a:pPr>
            <a:endParaRPr lang="es-CO" altLang="es-CO" b="1" dirty="0"/>
          </a:p>
          <a:p>
            <a:pPr>
              <a:defRPr/>
            </a:pPr>
            <a:endParaRPr lang="es-ES" altLang="es-CO" b="1" dirty="0"/>
          </a:p>
          <a:p>
            <a:endParaRPr lang="en-US" dirty="0"/>
          </a:p>
        </p:txBody>
      </p:sp>
      <p:graphicFrame>
        <p:nvGraphicFramePr>
          <p:cNvPr id="5" name="Tabla 5">
            <a:extLst>
              <a:ext uri="{FF2B5EF4-FFF2-40B4-BE49-F238E27FC236}">
                <a16:creationId xmlns:a16="http://schemas.microsoft.com/office/drawing/2014/main" id="{92CA5CEA-6F35-4F30-A31D-4CA5879500B4}"/>
              </a:ext>
            </a:extLst>
          </p:cNvPr>
          <p:cNvGraphicFramePr>
            <a:graphicFrameLocks noGrp="1"/>
          </p:cNvGraphicFramePr>
          <p:nvPr>
            <p:extLst>
              <p:ext uri="{D42A27DB-BD31-4B8C-83A1-F6EECF244321}">
                <p14:modId xmlns:p14="http://schemas.microsoft.com/office/powerpoint/2010/main" val="1031677504"/>
              </p:ext>
            </p:extLst>
          </p:nvPr>
        </p:nvGraphicFramePr>
        <p:xfrm>
          <a:off x="584791" y="1397000"/>
          <a:ext cx="7953154" cy="4577080"/>
        </p:xfrm>
        <a:graphic>
          <a:graphicData uri="http://schemas.openxmlformats.org/drawingml/2006/table">
            <a:tbl>
              <a:tblPr firstRow="1" bandRow="1">
                <a:tableStyleId>{5C22544A-7EE6-4342-B048-85BDC9FD1C3A}</a:tableStyleId>
              </a:tblPr>
              <a:tblGrid>
                <a:gridCol w="3976577">
                  <a:extLst>
                    <a:ext uri="{9D8B030D-6E8A-4147-A177-3AD203B41FA5}">
                      <a16:colId xmlns:a16="http://schemas.microsoft.com/office/drawing/2014/main" val="3255591186"/>
                    </a:ext>
                  </a:extLst>
                </a:gridCol>
                <a:gridCol w="3976577">
                  <a:extLst>
                    <a:ext uri="{9D8B030D-6E8A-4147-A177-3AD203B41FA5}">
                      <a16:colId xmlns:a16="http://schemas.microsoft.com/office/drawing/2014/main" val="2195629125"/>
                    </a:ext>
                  </a:extLst>
                </a:gridCol>
              </a:tblGrid>
              <a:tr h="370840">
                <a:tc>
                  <a:txBody>
                    <a:bodyPr/>
                    <a:lstStyle/>
                    <a:p>
                      <a:endParaRPr lang="es-CO" dirty="0"/>
                    </a:p>
                  </a:txBody>
                  <a:tcPr/>
                </a:tc>
                <a:tc>
                  <a:txBody>
                    <a:bodyPr/>
                    <a:lstStyle/>
                    <a:p>
                      <a:endParaRPr lang="es-CO" dirty="0"/>
                    </a:p>
                  </a:txBody>
                  <a:tcPr/>
                </a:tc>
                <a:extLst>
                  <a:ext uri="{0D108BD9-81ED-4DB2-BD59-A6C34878D82A}">
                    <a16:rowId xmlns:a16="http://schemas.microsoft.com/office/drawing/2014/main" val="3975414731"/>
                  </a:ext>
                </a:extLst>
              </a:tr>
              <a:tr h="370840">
                <a:tc>
                  <a:txBody>
                    <a:bodyPr/>
                    <a:lstStyle/>
                    <a:p>
                      <a:endParaRPr lang="es-CO" dirty="0">
                        <a:solidFill>
                          <a:schemeClr val="tx1">
                            <a:lumMod val="65000"/>
                            <a:lumOff val="35000"/>
                          </a:schemeClr>
                        </a:solidFill>
                      </a:endParaRPr>
                    </a:p>
                    <a:p>
                      <a:endParaRPr lang="es-CO" dirty="0">
                        <a:solidFill>
                          <a:schemeClr val="tx1">
                            <a:lumMod val="65000"/>
                            <a:lumOff val="35000"/>
                          </a:schemeClr>
                        </a:solidFill>
                      </a:endParaRPr>
                    </a:p>
                    <a:p>
                      <a:endParaRPr lang="es-CO" dirty="0">
                        <a:solidFill>
                          <a:schemeClr val="tx1">
                            <a:lumMod val="65000"/>
                            <a:lumOff val="35000"/>
                          </a:schemeClr>
                        </a:solidFill>
                      </a:endParaRPr>
                    </a:p>
                    <a:p>
                      <a:r>
                        <a:rPr lang="es-CO" dirty="0">
                          <a:solidFill>
                            <a:schemeClr val="tx1">
                              <a:lumMod val="65000"/>
                              <a:lumOff val="35000"/>
                            </a:schemeClr>
                          </a:solidFill>
                        </a:rPr>
                        <a:t>CRITERIOS DE INCLUSIÓN:</a:t>
                      </a:r>
                    </a:p>
                    <a:p>
                      <a:endParaRPr lang="es-CO" dirty="0">
                        <a:solidFill>
                          <a:schemeClr val="tx1">
                            <a:lumMod val="65000"/>
                            <a:lumOff val="35000"/>
                          </a:schemeClr>
                        </a:solidFill>
                      </a:endParaRPr>
                    </a:p>
                  </a:txBody>
                  <a:tcPr/>
                </a:tc>
                <a:tc>
                  <a:txBody>
                    <a:bodyPr/>
                    <a:lstStyle/>
                    <a:p>
                      <a:pPr marL="0" indent="0">
                        <a:buFont typeface="Arial" panose="020B0604020202020204" pitchFamily="34" charset="0"/>
                        <a:buNone/>
                      </a:pPr>
                      <a:endParaRPr lang="es-CO" b="1" dirty="0">
                        <a:solidFill>
                          <a:schemeClr val="tx1">
                            <a:lumMod val="65000"/>
                            <a:lumOff val="35000"/>
                          </a:schemeClr>
                        </a:solidFill>
                      </a:endParaRPr>
                    </a:p>
                    <a:p>
                      <a:pPr marL="0" indent="0">
                        <a:buFont typeface="Arial" panose="020B0604020202020204" pitchFamily="34" charset="0"/>
                        <a:buNone/>
                      </a:pPr>
                      <a:r>
                        <a:rPr lang="es-CO" b="1" dirty="0">
                          <a:solidFill>
                            <a:schemeClr val="tx1">
                              <a:lumMod val="65000"/>
                              <a:lumOff val="35000"/>
                            </a:schemeClr>
                          </a:solidFill>
                        </a:rPr>
                        <a:t>Encuestas: </a:t>
                      </a:r>
                      <a:r>
                        <a:rPr lang="es-ES" sz="1800" kern="1200" dirty="0">
                          <a:solidFill>
                            <a:schemeClr val="tx1">
                              <a:lumMod val="65000"/>
                              <a:lumOff val="35000"/>
                            </a:schemeClr>
                          </a:solidFill>
                          <a:effectLst/>
                          <a:latin typeface="+mn-lt"/>
                          <a:ea typeface="+mn-ea"/>
                          <a:cs typeface="+mn-cs"/>
                        </a:rPr>
                        <a:t>Ser estudiantes del grado 11° del Centro de Educación en Tecnología CENTEC Córdoba Ltda. </a:t>
                      </a:r>
                      <a:endParaRPr lang="es-CO" sz="1800" kern="1200" dirty="0">
                        <a:solidFill>
                          <a:schemeClr val="tx1">
                            <a:lumMod val="65000"/>
                            <a:lumOff val="35000"/>
                          </a:schemeClr>
                        </a:solidFill>
                        <a:effectLst/>
                        <a:latin typeface="+mn-lt"/>
                        <a:ea typeface="+mn-ea"/>
                        <a:cs typeface="+mn-cs"/>
                      </a:endParaRPr>
                    </a:p>
                    <a:p>
                      <a:r>
                        <a:rPr lang="es-ES" sz="1800" kern="1200" dirty="0">
                          <a:solidFill>
                            <a:schemeClr val="tx1">
                              <a:lumMod val="65000"/>
                              <a:lumOff val="35000"/>
                            </a:schemeClr>
                          </a:solidFill>
                          <a:effectLst/>
                          <a:latin typeface="+mn-lt"/>
                          <a:ea typeface="+mn-ea"/>
                          <a:cs typeface="+mn-cs"/>
                        </a:rPr>
                        <a:t>Tener acceso a herramientas digitales (Internet y computadoras).</a:t>
                      </a:r>
                    </a:p>
                    <a:p>
                      <a:endParaRPr lang="es-ES" sz="1800" kern="1200" dirty="0">
                        <a:solidFill>
                          <a:schemeClr val="tx1">
                            <a:lumMod val="65000"/>
                            <a:lumOff val="35000"/>
                          </a:schemeClr>
                        </a:solidFill>
                        <a:effectLst/>
                        <a:latin typeface="+mn-lt"/>
                        <a:ea typeface="+mn-ea"/>
                        <a:cs typeface="+mn-cs"/>
                      </a:endParaRPr>
                    </a:p>
                    <a:p>
                      <a:r>
                        <a:rPr lang="es-ES" sz="1800" b="1" kern="1200" dirty="0">
                          <a:solidFill>
                            <a:schemeClr val="tx1">
                              <a:lumMod val="65000"/>
                              <a:lumOff val="35000"/>
                            </a:schemeClr>
                          </a:solidFill>
                          <a:effectLst/>
                          <a:latin typeface="+mn-lt"/>
                          <a:ea typeface="+mn-ea"/>
                          <a:cs typeface="+mn-cs"/>
                        </a:rPr>
                        <a:t>Entrevistas semiestructuradas: </a:t>
                      </a:r>
                      <a:r>
                        <a:rPr lang="es-ES" sz="1800" kern="1200" dirty="0">
                          <a:solidFill>
                            <a:schemeClr val="tx1">
                              <a:lumMod val="65000"/>
                              <a:lumOff val="35000"/>
                            </a:schemeClr>
                          </a:solidFill>
                          <a:effectLst/>
                          <a:latin typeface="+mn-lt"/>
                          <a:ea typeface="+mn-ea"/>
                          <a:cs typeface="+mn-cs"/>
                        </a:rPr>
                        <a:t>Tener definido que sí quieren continuar su proceso formativo una vez finalicen los estudios de bachillerato.</a:t>
                      </a:r>
                    </a:p>
                    <a:p>
                      <a:pPr marL="285750" indent="-285750">
                        <a:buFont typeface="Arial" panose="020B0604020202020204" pitchFamily="34" charset="0"/>
                        <a:buChar char="•"/>
                      </a:pPr>
                      <a:r>
                        <a:rPr lang="es-ES" sz="1800" kern="1200" dirty="0">
                          <a:solidFill>
                            <a:schemeClr val="tx1">
                              <a:lumMod val="65000"/>
                              <a:lumOff val="35000"/>
                            </a:schemeClr>
                          </a:solidFill>
                          <a:effectLst/>
                          <a:latin typeface="+mn-lt"/>
                          <a:ea typeface="+mn-ea"/>
                          <a:cs typeface="+mn-cs"/>
                        </a:rPr>
                        <a:t>Firmar un consentimiento informado, con la aprobación de sus acudientes.</a:t>
                      </a:r>
                      <a:endParaRPr lang="es-CO" sz="1800" kern="1200" dirty="0">
                        <a:solidFill>
                          <a:schemeClr val="tx1">
                            <a:lumMod val="65000"/>
                            <a:lumOff val="35000"/>
                          </a:schemeClr>
                        </a:solidFill>
                        <a:effectLst/>
                        <a:latin typeface="+mn-lt"/>
                        <a:ea typeface="+mn-ea"/>
                        <a:cs typeface="+mn-cs"/>
                      </a:endParaRPr>
                    </a:p>
                    <a:p>
                      <a:endParaRPr lang="es-CO" sz="1800" kern="1200" dirty="0">
                        <a:solidFill>
                          <a:schemeClr val="tx1">
                            <a:lumMod val="65000"/>
                            <a:lumOff val="35000"/>
                          </a:schemeClr>
                        </a:solidFill>
                        <a:effectLst/>
                        <a:latin typeface="+mn-lt"/>
                        <a:ea typeface="+mn-ea"/>
                        <a:cs typeface="+mn-cs"/>
                      </a:endParaRPr>
                    </a:p>
                    <a:p>
                      <a:endParaRPr lang="es-CO" dirty="0">
                        <a:solidFill>
                          <a:schemeClr val="tx1">
                            <a:lumMod val="65000"/>
                            <a:lumOff val="35000"/>
                          </a:schemeClr>
                        </a:solidFill>
                      </a:endParaRPr>
                    </a:p>
                  </a:txBody>
                  <a:tcPr/>
                </a:tc>
                <a:extLst>
                  <a:ext uri="{0D108BD9-81ED-4DB2-BD59-A6C34878D82A}">
                    <a16:rowId xmlns:a16="http://schemas.microsoft.com/office/drawing/2014/main" val="1120128438"/>
                  </a:ext>
                </a:extLst>
              </a:tr>
            </a:tbl>
          </a:graphicData>
        </a:graphic>
      </p:graphicFrame>
    </p:spTree>
    <p:extLst>
      <p:ext uri="{BB962C8B-B14F-4D97-AF65-F5344CB8AC3E}">
        <p14:creationId xmlns:p14="http://schemas.microsoft.com/office/powerpoint/2010/main" val="623716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1A9969-4A97-4592-9D08-940A2621B465}"/>
              </a:ext>
            </a:extLst>
          </p:cNvPr>
          <p:cNvSpPr>
            <a:spLocks noGrp="1"/>
          </p:cNvSpPr>
          <p:nvPr>
            <p:ph type="title"/>
          </p:nvPr>
        </p:nvSpPr>
        <p:spPr>
          <a:xfrm>
            <a:off x="457200" y="0"/>
            <a:ext cx="8229600" cy="848139"/>
          </a:xfrm>
        </p:spPr>
        <p:txBody>
          <a:bodyPr>
            <a:normAutofit/>
          </a:bodyPr>
          <a:lstStyle/>
          <a:p>
            <a:r>
              <a:rPr lang="es-CO" sz="2800" dirty="0"/>
              <a:t>RESULTADOS </a:t>
            </a:r>
          </a:p>
        </p:txBody>
      </p:sp>
      <p:graphicFrame>
        <p:nvGraphicFramePr>
          <p:cNvPr id="4" name="Tabla 4">
            <a:extLst>
              <a:ext uri="{FF2B5EF4-FFF2-40B4-BE49-F238E27FC236}">
                <a16:creationId xmlns:a16="http://schemas.microsoft.com/office/drawing/2014/main" id="{BB3C2D5F-E125-4EFF-96E4-F5E8D1730683}"/>
              </a:ext>
            </a:extLst>
          </p:cNvPr>
          <p:cNvGraphicFramePr>
            <a:graphicFrameLocks noGrp="1"/>
          </p:cNvGraphicFramePr>
          <p:nvPr>
            <p:ph idx="1"/>
            <p:extLst>
              <p:ext uri="{D42A27DB-BD31-4B8C-83A1-F6EECF244321}">
                <p14:modId xmlns:p14="http://schemas.microsoft.com/office/powerpoint/2010/main" val="633767782"/>
              </p:ext>
            </p:extLst>
          </p:nvPr>
        </p:nvGraphicFramePr>
        <p:xfrm>
          <a:off x="727910" y="649357"/>
          <a:ext cx="7688179" cy="6156960"/>
        </p:xfrm>
        <a:graphic>
          <a:graphicData uri="http://schemas.openxmlformats.org/drawingml/2006/table">
            <a:tbl>
              <a:tblPr firstRow="1" bandRow="1">
                <a:tableStyleId>{5C22544A-7EE6-4342-B048-85BDC9FD1C3A}</a:tableStyleId>
              </a:tblPr>
              <a:tblGrid>
                <a:gridCol w="3922295">
                  <a:extLst>
                    <a:ext uri="{9D8B030D-6E8A-4147-A177-3AD203B41FA5}">
                      <a16:colId xmlns:a16="http://schemas.microsoft.com/office/drawing/2014/main" val="3099919503"/>
                    </a:ext>
                  </a:extLst>
                </a:gridCol>
                <a:gridCol w="3765884">
                  <a:extLst>
                    <a:ext uri="{9D8B030D-6E8A-4147-A177-3AD203B41FA5}">
                      <a16:colId xmlns:a16="http://schemas.microsoft.com/office/drawing/2014/main" val="2163658904"/>
                    </a:ext>
                  </a:extLst>
                </a:gridCol>
              </a:tblGrid>
              <a:tr h="249505">
                <a:tc>
                  <a:txBody>
                    <a:bodyPr/>
                    <a:lstStyle/>
                    <a:p>
                      <a:r>
                        <a:rPr lang="es-CO" sz="1400" dirty="0">
                          <a:latin typeface="Arial" panose="020B0604020202020204" pitchFamily="34" charset="0"/>
                          <a:cs typeface="Arial" panose="020B0604020202020204" pitchFamily="34" charset="0"/>
                        </a:rPr>
                        <a:t>Objetivos.</a:t>
                      </a:r>
                    </a:p>
                  </a:txBody>
                  <a:tcPr/>
                </a:tc>
                <a:tc>
                  <a:txBody>
                    <a:bodyPr/>
                    <a:lstStyle/>
                    <a:p>
                      <a:r>
                        <a:rPr lang="es-CO" sz="1400" dirty="0">
                          <a:latin typeface="Arial" panose="020B0604020202020204" pitchFamily="34" charset="0"/>
                          <a:cs typeface="Arial" panose="020B0604020202020204" pitchFamily="34" charset="0"/>
                        </a:rPr>
                        <a:t> Resultados.</a:t>
                      </a:r>
                    </a:p>
                  </a:txBody>
                  <a:tcPr/>
                </a:tc>
                <a:extLst>
                  <a:ext uri="{0D108BD9-81ED-4DB2-BD59-A6C34878D82A}">
                    <a16:rowId xmlns:a16="http://schemas.microsoft.com/office/drawing/2014/main" val="3984845721"/>
                  </a:ext>
                </a:extLst>
              </a:tr>
              <a:tr h="1065396">
                <a:tc>
                  <a:txBody>
                    <a:bodyPr/>
                    <a:lstStyle/>
                    <a:p>
                      <a:pPr marL="285750" indent="-285750">
                        <a:buFont typeface="Arial" panose="020B0604020202020204" pitchFamily="34" charset="0"/>
                        <a:buChar char="•"/>
                      </a:pPr>
                      <a:r>
                        <a:rPr lang="es-ES" sz="1600" dirty="0">
                          <a:solidFill>
                            <a:schemeClr val="tx1">
                              <a:lumMod val="65000"/>
                              <a:lumOff val="35000"/>
                            </a:schemeClr>
                          </a:solidFill>
                          <a:latin typeface="Arial" panose="020B0604020202020204" pitchFamily="34" charset="0"/>
                          <a:cs typeface="Arial" panose="020B0604020202020204" pitchFamily="34" charset="0"/>
                        </a:rPr>
                        <a:t>Identificar la noción sobre educación superior que tienen los estudiantes del Centro de Educación en Tecnología CENTEC Córdoba Ltda.</a:t>
                      </a:r>
                      <a:endParaRPr lang="es-CO" sz="1600" dirty="0">
                        <a:solidFill>
                          <a:schemeClr val="tx1">
                            <a:lumMod val="65000"/>
                            <a:lumOff val="35000"/>
                          </a:schemeClr>
                        </a:solidFill>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Entidad donde van a definir su futuro.</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600" dirty="0">
                          <a:solidFill>
                            <a:schemeClr val="tx1">
                              <a:lumMod val="65000"/>
                              <a:lumOff val="35000"/>
                            </a:schemeClr>
                          </a:solidFill>
                          <a:latin typeface="Arial" panose="020B0604020202020204" pitchFamily="34" charset="0"/>
                          <a:cs typeface="Arial" panose="020B0604020202020204" pitchFamily="34" charset="0"/>
                        </a:rPr>
                        <a:t>Enseñanza más compleja.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600" i="0" kern="1200" dirty="0">
                          <a:solidFill>
                            <a:schemeClr val="tx1">
                              <a:lumMod val="65000"/>
                              <a:lumOff val="35000"/>
                            </a:schemeClr>
                          </a:solidFill>
                          <a:effectLst/>
                          <a:latin typeface="Arial" panose="020B0604020202020204" pitchFamily="34" charset="0"/>
                          <a:ea typeface="+mn-ea"/>
                          <a:cs typeface="Arial" panose="020B0604020202020204" pitchFamily="34" charset="0"/>
                        </a:rPr>
                        <a:t>como un espacio  necesario para aportar a la construcción de una sociedad.</a:t>
                      </a:r>
                      <a:endParaRPr lang="es-CO"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 Asocian </a:t>
                      </a:r>
                      <a:r>
                        <a:rPr lang="es-CO" sz="1600">
                          <a:solidFill>
                            <a:schemeClr val="tx1">
                              <a:lumMod val="65000"/>
                              <a:lumOff val="35000"/>
                            </a:schemeClr>
                          </a:solidFill>
                          <a:latin typeface="Arial" panose="020B0604020202020204" pitchFamily="34" charset="0"/>
                          <a:cs typeface="Arial" panose="020B0604020202020204" pitchFamily="34" charset="0"/>
                        </a:rPr>
                        <a:t>a los estudios </a:t>
                      </a:r>
                      <a:r>
                        <a:rPr lang="es-CO" sz="1600" dirty="0">
                          <a:solidFill>
                            <a:schemeClr val="tx1">
                              <a:lumMod val="65000"/>
                              <a:lumOff val="35000"/>
                            </a:schemeClr>
                          </a:solidFill>
                          <a:latin typeface="Arial" panose="020B0604020202020204" pitchFamily="34" charset="0"/>
                          <a:cs typeface="Arial" panose="020B0604020202020204" pitchFamily="34" charset="0"/>
                        </a:rPr>
                        <a:t>técnicos, tecnológicos y universitarios. </a:t>
                      </a:r>
                    </a:p>
                    <a:p>
                      <a:pPr marL="285750" indent="-285750">
                        <a:buFont typeface="Arial" panose="020B0604020202020204" pitchFamily="34" charset="0"/>
                        <a:buChar char="•"/>
                      </a:pPr>
                      <a:endParaRPr lang="es-CO" sz="1400" dirty="0">
                        <a:solidFill>
                          <a:schemeClr val="tx1">
                            <a:lumMod val="65000"/>
                            <a:lumOff val="35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9827335"/>
                  </a:ext>
                </a:extLst>
              </a:tr>
              <a:tr h="760659">
                <a:tc>
                  <a:txBody>
                    <a:bodyPr/>
                    <a:lstStyle/>
                    <a:p>
                      <a:pPr marL="457200" indent="-457200">
                        <a:buFont typeface="Arial" panose="020B0604020202020204" pitchFamily="34" charset="0"/>
                        <a:buChar char="•"/>
                      </a:pPr>
                      <a:r>
                        <a:rPr lang="es-ES" sz="1600" dirty="0">
                          <a:solidFill>
                            <a:schemeClr val="tx1">
                              <a:lumMod val="65000"/>
                              <a:lumOff val="35000"/>
                            </a:schemeClr>
                          </a:solidFill>
                          <a:latin typeface="Arial" panose="020B0604020202020204" pitchFamily="34" charset="0"/>
                          <a:cs typeface="Arial" panose="020B0604020202020204" pitchFamily="34" charset="0"/>
                        </a:rPr>
                        <a:t>Reconocer las condiciones familiares, socioeconómicas y escolares que los estudiantes perciben y pueden obstaculizar o facilitar su acceso a la educación superior.</a:t>
                      </a:r>
                    </a:p>
                  </a:txBody>
                  <a:tcPr/>
                </a:tc>
                <a:tc>
                  <a:txBody>
                    <a:bodyPr/>
                    <a:lstStyle/>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Estrato.</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Factor económico.</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Condiciones de desplazamientos</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Apoyo familiar.</a:t>
                      </a:r>
                    </a:p>
                    <a:p>
                      <a:pPr marL="0" indent="0">
                        <a:buFont typeface="Arial" panose="020B0604020202020204" pitchFamily="34" charset="0"/>
                        <a:buNone/>
                      </a:pPr>
                      <a:endParaRPr lang="es-CO" sz="1600" dirty="0">
                        <a:solidFill>
                          <a:schemeClr val="tx1">
                            <a:lumMod val="65000"/>
                            <a:lumOff val="35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56457615"/>
                  </a:ext>
                </a:extLst>
              </a:tr>
              <a:tr h="1265158">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600" dirty="0">
                          <a:solidFill>
                            <a:schemeClr val="tx1">
                              <a:lumMod val="65000"/>
                              <a:lumOff val="35000"/>
                            </a:schemeClr>
                          </a:solidFill>
                          <a:latin typeface="Arial" panose="020B0604020202020204" pitchFamily="34" charset="0"/>
                          <a:cs typeface="Arial" panose="020B0604020202020204" pitchFamily="34" charset="0"/>
                        </a:rPr>
                        <a:t>Describir las expectativas que tienen los estudiantes del Centro de Educación en Tecnología CENTEC Córdoba Ltda., en cuanto a la educación superior.</a:t>
                      </a:r>
                    </a:p>
                    <a:p>
                      <a:endParaRPr lang="es-CO" sz="1600" dirty="0">
                        <a:solidFill>
                          <a:schemeClr val="tx1">
                            <a:lumMod val="65000"/>
                            <a:lumOff val="35000"/>
                          </a:schemeClr>
                        </a:solidFill>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Acceder a una formación profesional.</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Estudiar y trabajar. </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Adquirir una beca educativa.</a:t>
                      </a:r>
                    </a:p>
                    <a:p>
                      <a:pPr marL="285750" indent="-285750">
                        <a:buFont typeface="Arial" panose="020B0604020202020204" pitchFamily="34" charset="0"/>
                        <a:buChar char="•"/>
                      </a:pPr>
                      <a:r>
                        <a:rPr lang="es-CO" sz="1600" dirty="0">
                          <a:solidFill>
                            <a:schemeClr val="tx1">
                              <a:lumMod val="65000"/>
                              <a:lumOff val="35000"/>
                            </a:schemeClr>
                          </a:solidFill>
                          <a:latin typeface="Arial" panose="020B0604020202020204" pitchFamily="34" charset="0"/>
                          <a:cs typeface="Arial" panose="020B0604020202020204" pitchFamily="34" charset="0"/>
                        </a:rPr>
                        <a:t>Mejorar su calidad de vida.</a:t>
                      </a:r>
                    </a:p>
                    <a:p>
                      <a:pPr marL="285750" indent="-285750">
                        <a:buFont typeface="Arial" panose="020B0604020202020204" pitchFamily="34" charset="0"/>
                        <a:buChar char="•"/>
                      </a:pPr>
                      <a:endParaRPr lang="es-CO"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CO"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CO" sz="1600" dirty="0">
                        <a:solidFill>
                          <a:schemeClr val="tx1">
                            <a:lumMod val="65000"/>
                            <a:lumOff val="35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41516523"/>
                  </a:ext>
                </a:extLst>
              </a:tr>
            </a:tbl>
          </a:graphicData>
        </a:graphic>
      </p:graphicFrame>
    </p:spTree>
    <p:extLst>
      <p:ext uri="{BB962C8B-B14F-4D97-AF65-F5344CB8AC3E}">
        <p14:creationId xmlns:p14="http://schemas.microsoft.com/office/powerpoint/2010/main" val="388357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70708"/>
            <a:ext cx="8229600" cy="679269"/>
          </a:xfrm>
        </p:spPr>
        <p:txBody>
          <a:bodyPr>
            <a:normAutofit fontScale="90000"/>
          </a:bodyPr>
          <a:lstStyle/>
          <a:p>
            <a:r>
              <a:rPr lang="es-US" sz="3100" dirty="0"/>
              <a:t>CONCLUSIONES.</a:t>
            </a:r>
            <a:br>
              <a:rPr lang="en-US" sz="2800" dirty="0"/>
            </a:br>
            <a:endParaRPr lang="en-US" sz="2800" dirty="0"/>
          </a:p>
        </p:txBody>
      </p:sp>
      <p:sp>
        <p:nvSpPr>
          <p:cNvPr id="3" name="Marcador de contenido 2"/>
          <p:cNvSpPr>
            <a:spLocks noGrp="1"/>
          </p:cNvSpPr>
          <p:nvPr>
            <p:ph idx="1"/>
          </p:nvPr>
        </p:nvSpPr>
        <p:spPr>
          <a:xfrm>
            <a:off x="457200" y="1463211"/>
            <a:ext cx="8145379" cy="3931577"/>
          </a:xfrm>
        </p:spPr>
        <p:txBody>
          <a:bodyPr>
            <a:normAutofit lnSpcReduction="10000"/>
          </a:bodyPr>
          <a:lstStyle/>
          <a:p>
            <a:pPr marL="285750" indent="-285750">
              <a:buFont typeface="Arial" panose="020B0604020202020204" pitchFamily="34" charset="0"/>
              <a:buChar char="•"/>
            </a:pPr>
            <a:r>
              <a:rPr lang="es-CO" sz="1800" dirty="0">
                <a:effectLst/>
                <a:latin typeface="Arial" panose="020B0604020202020204" pitchFamily="34" charset="0"/>
                <a:ea typeface="Calibri" panose="020F0502020204030204" pitchFamily="34" charset="0"/>
                <a:cs typeface="Arial" panose="020B0604020202020204" pitchFamily="34" charset="0"/>
              </a:rPr>
              <a:t>En cuanto a la concepción que tienen los estudiantes sobre la educación superior se observó que esta se encuentra principalmente asociada a elementos de movilidad social. Los estudiantes expresan que si llegaran a estudiar en una institución de nivel superior y se graduaran como profesionales su vida mejoraría.</a:t>
            </a:r>
          </a:p>
          <a:p>
            <a:pPr marL="285750" indent="-285750">
              <a:buFont typeface="Arial" panose="020B0604020202020204" pitchFamily="34" charset="0"/>
              <a:buChar char="•"/>
            </a:pPr>
            <a:endParaRPr lang="es-CO" sz="18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s-ES" sz="1800" dirty="0">
                <a:effectLst/>
                <a:latin typeface="Arial" panose="020B0604020202020204" pitchFamily="34" charset="0"/>
                <a:ea typeface="Calibri" panose="020F0502020204030204" pitchFamily="34" charset="0"/>
                <a:cs typeface="Arial" panose="020B0604020202020204" pitchFamily="34" charset="0"/>
              </a:rPr>
              <a:t>En sus entornos escolares los estudiantes perciben que la familia es un actor fundamental para posibilitar que ellos continúen con sus estudios superiores porque la familia apoyaría tanto económica, como emocionalmente el proceso educativo de nivel superior. Sin embargo, los estudiantes perciben que son los aspectos personales los que obstaculizan su proceso educativo debido a que algunos de ellos consideran que no cuentan con las habilidades actitudinales para articularse adecuadamente al proceso formativo. </a:t>
            </a: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lvl="0" indent="-285750">
              <a:buFont typeface="Arial" panose="020B0604020202020204" pitchFamily="34" charset="0"/>
              <a:buChar char="•"/>
            </a:pPr>
            <a:endParaRPr lang="en-US" sz="1800" dirty="0"/>
          </a:p>
          <a:p>
            <a:endParaRPr lang="en-US" dirty="0"/>
          </a:p>
        </p:txBody>
      </p:sp>
    </p:spTree>
    <p:extLst>
      <p:ext uri="{BB962C8B-B14F-4D97-AF65-F5344CB8AC3E}">
        <p14:creationId xmlns:p14="http://schemas.microsoft.com/office/powerpoint/2010/main" val="3502543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850975"/>
            <a:ext cx="7964905" cy="3712259"/>
          </a:xfrm>
        </p:spPr>
        <p:txBody>
          <a:bodyPr>
            <a:normAutofit/>
          </a:bodyPr>
          <a:lstStyle/>
          <a:p>
            <a:pPr marL="285750" indent="-285750">
              <a:buFont typeface="Arial" panose="020B0604020202020204" pitchFamily="34" charset="0"/>
              <a:buChar char="•"/>
            </a:pPr>
            <a:r>
              <a:rPr lang="es-CO" sz="1800" dirty="0">
                <a:latin typeface="Arial" panose="020B0604020202020204" pitchFamily="34" charset="0"/>
                <a:ea typeface="Calibri" panose="020F0502020204030204" pitchFamily="34" charset="0"/>
                <a:cs typeface="Arial" panose="020B0604020202020204" pitchFamily="34" charset="0"/>
              </a:rPr>
              <a:t>Lo</a:t>
            </a:r>
            <a:r>
              <a:rPr lang="es-CO" sz="1800" dirty="0">
                <a:effectLst/>
                <a:latin typeface="Arial" panose="020B0604020202020204" pitchFamily="34" charset="0"/>
                <a:ea typeface="Calibri" panose="020F0502020204030204" pitchFamily="34" charset="0"/>
                <a:cs typeface="Arial" panose="020B0604020202020204" pitchFamily="34" charset="0"/>
              </a:rPr>
              <a:t>s estudiantes señalaron que la educación superior es un espacio difícil de acceder porque no existe la garantía económica o política que permitan el acceso a este nivel educativo, donde la población pobre o trabajadora presenta mayor dificultad para continuar con los estudios superiores. El </a:t>
            </a:r>
            <a:r>
              <a:rPr lang="es-CO" sz="1800" i="1" dirty="0">
                <a:effectLst/>
                <a:latin typeface="Arial" panose="020B0604020202020204" pitchFamily="34" charset="0"/>
                <a:ea typeface="Calibri" panose="020F0502020204030204" pitchFamily="34" charset="0"/>
                <a:cs typeface="Arial" panose="020B0604020202020204" pitchFamily="34" charset="0"/>
              </a:rPr>
              <a:t>77,9%</a:t>
            </a:r>
            <a:r>
              <a:rPr lang="es-CO" sz="1800" dirty="0">
                <a:effectLst/>
                <a:latin typeface="Arial" panose="020B0604020202020204" pitchFamily="34" charset="0"/>
                <a:ea typeface="Calibri" panose="020F0502020204030204" pitchFamily="34" charset="0"/>
                <a:cs typeface="Arial" panose="020B0604020202020204" pitchFamily="34" charset="0"/>
              </a:rPr>
              <a:t> considera que este proyecto de vida está ligado a las condiciones laborales porque es necesario tener un ingreso económico que respalde el pago de la educación superior. </a:t>
            </a:r>
          </a:p>
          <a:p>
            <a:pPr marL="285750" indent="-285750">
              <a:buFont typeface="Arial" panose="020B0604020202020204" pitchFamily="34" charset="0"/>
              <a:buChar char="•"/>
            </a:pPr>
            <a:endParaRPr lang="es-CO" sz="18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s-ES" sz="1800" dirty="0">
                <a:effectLst/>
                <a:latin typeface="Arial" panose="020B0604020202020204" pitchFamily="34" charset="0"/>
                <a:ea typeface="Calibri" panose="020F0502020204030204" pitchFamily="34" charset="0"/>
                <a:cs typeface="Arial" panose="020B0604020202020204" pitchFamily="34" charset="0"/>
              </a:rPr>
              <a:t>La mayoría de los estudiantes expresan que desean continuar estudiando una vez finalicen sus estudios de bachillerato, principalmente en una formación profesional.</a:t>
            </a:r>
            <a:endParaRPr lang="es-CO" sz="18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endParaRPr lang="es-CO" sz="1800" dirty="0">
              <a:effectLst/>
              <a:latin typeface="Times New Roman" panose="02020603050405020304" pitchFamily="18" charset="0"/>
              <a:ea typeface="Calibri" panose="020F0502020204030204" pitchFamily="34" charset="0"/>
            </a:endParaRPr>
          </a:p>
          <a:p>
            <a:pPr marL="285750" lvl="0" indent="-285750">
              <a:buFont typeface="Arial" panose="020B0604020202020204" pitchFamily="34" charset="0"/>
              <a:buChar char="•"/>
            </a:pPr>
            <a:endParaRPr lang="en-US" sz="1800" dirty="0"/>
          </a:p>
          <a:p>
            <a:endParaRPr lang="en-US" dirty="0"/>
          </a:p>
        </p:txBody>
      </p:sp>
      <p:pic>
        <p:nvPicPr>
          <p:cNvPr id="5" name="Imagen 4">
            <a:extLst>
              <a:ext uri="{FF2B5EF4-FFF2-40B4-BE49-F238E27FC236}">
                <a16:creationId xmlns:a16="http://schemas.microsoft.com/office/drawing/2014/main" id="{B8242E61-7ADD-4149-BA75-1B7AA53120FC}"/>
              </a:ext>
            </a:extLst>
          </p:cNvPr>
          <p:cNvPicPr>
            <a:picLocks noChangeAspect="1"/>
          </p:cNvPicPr>
          <p:nvPr/>
        </p:nvPicPr>
        <p:blipFill>
          <a:blip r:embed="rId2"/>
          <a:stretch>
            <a:fillRect/>
          </a:stretch>
        </p:blipFill>
        <p:spPr>
          <a:xfrm>
            <a:off x="3753852" y="4150895"/>
            <a:ext cx="3910264" cy="2119437"/>
          </a:xfrm>
          <a:prstGeom prst="rect">
            <a:avLst/>
          </a:prstGeom>
        </p:spPr>
      </p:pic>
    </p:spTree>
    <p:extLst>
      <p:ext uri="{BB962C8B-B14F-4D97-AF65-F5344CB8AC3E}">
        <p14:creationId xmlns:p14="http://schemas.microsoft.com/office/powerpoint/2010/main" val="3503011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35259"/>
          </a:xfrm>
        </p:spPr>
        <p:txBody>
          <a:bodyPr>
            <a:normAutofit/>
          </a:bodyPr>
          <a:lstStyle/>
          <a:p>
            <a:r>
              <a:rPr lang="es-US" sz="2800" dirty="0"/>
              <a:t>RECOMENDACIONES.</a:t>
            </a:r>
            <a:endParaRPr lang="en-US" sz="2800" dirty="0"/>
          </a:p>
        </p:txBody>
      </p:sp>
      <p:sp>
        <p:nvSpPr>
          <p:cNvPr id="3" name="Marcador de contenido 2"/>
          <p:cNvSpPr>
            <a:spLocks noGrp="1"/>
          </p:cNvSpPr>
          <p:nvPr>
            <p:ph idx="1"/>
          </p:nvPr>
        </p:nvSpPr>
        <p:spPr>
          <a:xfrm>
            <a:off x="222069" y="822960"/>
            <a:ext cx="8464731" cy="5055326"/>
          </a:xfrm>
        </p:spPr>
        <p:txBody>
          <a:bodyPr>
            <a:normAutofit fontScale="62500" lnSpcReduction="20000"/>
          </a:bodyPr>
          <a:lstStyle/>
          <a:p>
            <a:pPr marL="342900" lvl="0" indent="-342900" algn="just">
              <a:lnSpc>
                <a:spcPct val="120000"/>
              </a:lnSpc>
              <a:spcAft>
                <a:spcPts val="1800"/>
              </a:spcAft>
              <a:buFont typeface="Symbol" panose="05050102010706020507" pitchFamily="18" charset="2"/>
              <a:buChar char=""/>
            </a:pPr>
            <a:r>
              <a:rPr lang="es-CO" sz="2500" dirty="0">
                <a:effectLst/>
                <a:latin typeface="Arial" panose="020B0604020202020204" pitchFamily="34" charset="0"/>
                <a:ea typeface="Calibri" panose="020F0502020204030204" pitchFamily="34" charset="0"/>
                <a:cs typeface="Arial" panose="020B0604020202020204" pitchFamily="34" charset="0"/>
              </a:rPr>
              <a:t>Es pertinente que la institución educativa implemente estrategias pedagógicas como: enseñanzas didácticas, acompañamiento educativo y grupos de debates. Las cuales permitan mejorar las condiciones cognitivas y sociales de los estudiantes, </a:t>
            </a:r>
            <a:r>
              <a:rPr lang="es-ES" sz="2500" dirty="0">
                <a:effectLst/>
                <a:latin typeface="Arial" panose="020B0604020202020204" pitchFamily="34" charset="0"/>
                <a:ea typeface="Calibri" panose="020F0502020204030204" pitchFamily="34" charset="0"/>
                <a:cs typeface="Arial" panose="020B0604020202020204" pitchFamily="34" charset="0"/>
              </a:rPr>
              <a:t>dado que, por medio del estudio se evidencio que los estudiantes reconocen aspectos personales que desfavorecen su formación académica, como: la indisciplina, desconcentración en clases, falta de interés y poca motivación estudiantil. </a:t>
            </a:r>
          </a:p>
          <a:p>
            <a:pPr marL="342900" lvl="0" indent="-342900" algn="just">
              <a:lnSpc>
                <a:spcPct val="120000"/>
              </a:lnSpc>
              <a:spcAft>
                <a:spcPts val="1800"/>
              </a:spcAft>
              <a:buFont typeface="Symbol" panose="05050102010706020507" pitchFamily="18" charset="2"/>
              <a:buChar char=""/>
            </a:pPr>
            <a:r>
              <a:rPr lang="es-CO" sz="2500" dirty="0">
                <a:effectLst/>
                <a:latin typeface="Arial" panose="020B0604020202020204" pitchFamily="34" charset="0"/>
                <a:ea typeface="Calibri" panose="020F0502020204030204" pitchFamily="34" charset="0"/>
                <a:cs typeface="Arial" panose="020B0604020202020204" pitchFamily="34" charset="0"/>
              </a:rPr>
              <a:t>Entre colegios e instituciones técnicas, tecnológicas y universitarias, tanto privadas como públicas, deben de generar procesos de articulación académica que beneficie la continuidad educativa a nivel superior, dado que algunos estudiantes desconocen de las ofertas académicas existentes, y las becas para financiar sus estudios. Por ello, se les recomienda a estas instituciones que generen los mecanismos para que brinden información pertinente que oriente la vocación profesional de los estudiantes y así sean mayores las oportunidades de acceder a la educación superior.  </a:t>
            </a:r>
          </a:p>
          <a:p>
            <a:pPr marL="342900" lvl="0" indent="-342900" algn="just">
              <a:lnSpc>
                <a:spcPct val="120000"/>
              </a:lnSpc>
              <a:spcAft>
                <a:spcPts val="1800"/>
              </a:spcAft>
              <a:buFont typeface="Symbol" panose="05050102010706020507" pitchFamily="18" charset="2"/>
              <a:buChar char=""/>
            </a:pPr>
            <a:r>
              <a:rPr lang="es-CO" sz="2500" dirty="0">
                <a:effectLst/>
                <a:latin typeface="Arial" panose="020B0604020202020204" pitchFamily="34" charset="0"/>
                <a:ea typeface="Calibri" panose="020F0502020204030204" pitchFamily="34" charset="0"/>
                <a:cs typeface="Arial" panose="020B0604020202020204" pitchFamily="34" charset="0"/>
              </a:rPr>
              <a:t>Fomentar en las instituciones de secundaria espacios de formación como: semilleros, voluntariados académicos, club de lectura y escritura crítica, que involucre a los estudiantes para que comprendan las dinámicas académicas con las cuales pueden enfrentar al momento de acceder a la educación superior. </a:t>
            </a:r>
          </a:p>
          <a:p>
            <a:endParaRPr lang="en-US" dirty="0"/>
          </a:p>
        </p:txBody>
      </p:sp>
    </p:spTree>
    <p:extLst>
      <p:ext uri="{BB962C8B-B14F-4D97-AF65-F5344CB8AC3E}">
        <p14:creationId xmlns:p14="http://schemas.microsoft.com/office/powerpoint/2010/main" val="1385085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87511"/>
          </a:xfrm>
        </p:spPr>
        <p:txBody>
          <a:bodyPr>
            <a:normAutofit/>
          </a:bodyPr>
          <a:lstStyle/>
          <a:p>
            <a:r>
              <a:rPr lang="es-ES" sz="2800" dirty="0"/>
              <a:t>BIBLIOGRAFÍA.</a:t>
            </a:r>
            <a:endParaRPr lang="en-US" sz="2800" dirty="0"/>
          </a:p>
        </p:txBody>
      </p:sp>
      <p:sp>
        <p:nvSpPr>
          <p:cNvPr id="3" name="Marcador de contenido 2"/>
          <p:cNvSpPr>
            <a:spLocks noGrp="1"/>
          </p:cNvSpPr>
          <p:nvPr>
            <p:ph idx="1"/>
          </p:nvPr>
        </p:nvSpPr>
        <p:spPr>
          <a:xfrm>
            <a:off x="457199" y="862149"/>
            <a:ext cx="8543109" cy="5408021"/>
          </a:xfrm>
        </p:spPr>
        <p:txBody>
          <a:bodyPr>
            <a:normAutofit/>
          </a:bodyPr>
          <a:lstStyle/>
          <a:p>
            <a:pPr marL="457200" indent="-457200">
              <a:buFont typeface="Arial" panose="020B0604020202020204" pitchFamily="34" charset="0"/>
              <a:buChar char="•"/>
            </a:pPr>
            <a:r>
              <a:rPr lang="es-ES" sz="1000" dirty="0"/>
              <a:t>Alcaldía de Santiago de Cali. (2017). Plan de Desarrollo del Municipio de Santiago de Cali (2016-2019) “Cali progresa contigo”. Recuperado de: http://www.cali.gov.co/planeacion/publicaciones/114694/plan_desarrollo_municipal_2016_2019/Arcos, J. C. (2007). Una mirada descriptiva de las comunas de Cali. </a:t>
            </a:r>
            <a:r>
              <a:rPr lang="es-ES" sz="1000" dirty="0" err="1"/>
              <a:t>cinfi</a:t>
            </a:r>
            <a:r>
              <a:rPr lang="es-ES" sz="1000" dirty="0"/>
              <a:t>, 80-81.</a:t>
            </a:r>
          </a:p>
          <a:p>
            <a:pPr marL="457200" indent="-457200">
              <a:buFont typeface="Arial" panose="020B0604020202020204" pitchFamily="34" charset="0"/>
              <a:buChar char="•"/>
            </a:pPr>
            <a:r>
              <a:rPr lang="es-ES" sz="1000" dirty="0"/>
              <a:t>Alcaldía de Santiago de Cali. (2020a). Plan de Desarrollo Municipal 2020-2023 “Cali unida por la vida”. Cali. Autor. Recuperado de: http://ieu.unal.edu.co/images/Planes_de_Desarrollo_2020/Plan_de_desarrollo_Cali_2020_2023_aprobado_comp.pdf </a:t>
            </a:r>
          </a:p>
          <a:p>
            <a:pPr marL="457200" indent="-457200">
              <a:buFont typeface="Arial" panose="020B0604020202020204" pitchFamily="34" charset="0"/>
              <a:buChar char="•"/>
            </a:pPr>
            <a:r>
              <a:rPr lang="es-ES" sz="1000" dirty="0"/>
              <a:t>Alcaldía de Santiago de Cali. (2020b). Universidades. Cali. Autor. Recuperado de: https://www.cali.gov.co/cultura/publicaciones/237/universidades/ </a:t>
            </a:r>
          </a:p>
          <a:p>
            <a:pPr marL="457200" indent="-457200">
              <a:buFont typeface="Arial" panose="020B0604020202020204" pitchFamily="34" charset="0"/>
              <a:buChar char="•"/>
            </a:pPr>
            <a:r>
              <a:rPr lang="es-ES" sz="1000" dirty="0"/>
              <a:t>A. S. (2012). EDUCACIÓN Y REPRODUCCION DE LA DESIGUALDAD EN COLOMBIA    Reportes del Emisor / número 154, 1.</a:t>
            </a:r>
          </a:p>
          <a:p>
            <a:pPr marL="457200" indent="-457200">
              <a:buFont typeface="Arial" panose="020B0604020202020204" pitchFamily="34" charset="0"/>
              <a:buChar char="•"/>
            </a:pPr>
            <a:r>
              <a:rPr lang="es-ES" sz="1000" dirty="0"/>
              <a:t>Aguado, T. (2003). Pedagogía intercultural. Madrid: McGraw-Hill.</a:t>
            </a:r>
          </a:p>
          <a:p>
            <a:pPr marL="457200" indent="-457200">
              <a:buFont typeface="Arial" panose="020B0604020202020204" pitchFamily="34" charset="0"/>
              <a:buChar char="•"/>
            </a:pPr>
            <a:r>
              <a:rPr lang="es-ES" sz="1000" dirty="0"/>
              <a:t>Blanco, R. (2006): La equidad y la inclusión social: uno de los desafíos de la educación y la escuela hoy. Revista Electrónica Iberoamericana sobre Calidad, Eficacia y Cambio en Educación, 4(3), 1-15. Recuperado de: http://www.rinace.net/arts/vol4num3/art1.pdf </a:t>
            </a:r>
          </a:p>
          <a:p>
            <a:pPr marL="457200" indent="-457200">
              <a:buFont typeface="Arial" panose="020B0604020202020204" pitchFamily="34" charset="0"/>
              <a:buChar char="•"/>
            </a:pPr>
            <a:r>
              <a:rPr lang="es-ES" sz="1000" dirty="0"/>
              <a:t>Blanco, R. (2010): El derecho de todos a una educación de calidad. Revista Latinoamericana de Educación Inclusiva, 4(2), 25-153.</a:t>
            </a:r>
          </a:p>
          <a:p>
            <a:pPr marL="457200" indent="-457200">
              <a:buFont typeface="Arial" panose="020B0604020202020204" pitchFamily="34" charset="0"/>
              <a:buChar char="•"/>
            </a:pPr>
            <a:r>
              <a:rPr lang="es-ES" sz="1000" dirty="0"/>
              <a:t>Blanco, R. (2006). La inclusión en educación: una cuestión de justicia y de igualdad Revista Electrónica Sinéctica, núm. 29, agosto-enero, 2006, pp. 19-27 Instituto Tecnológico y de Estudios Superiores de Occidente Jalisco, México</a:t>
            </a:r>
          </a:p>
          <a:p>
            <a:pPr marL="457200" indent="-457200">
              <a:buFont typeface="Arial" panose="020B0604020202020204" pitchFamily="34" charset="0"/>
              <a:buChar char="•"/>
            </a:pPr>
            <a:r>
              <a:rPr lang="es-ES" sz="1000" dirty="0" err="1"/>
              <a:t>Brausin</a:t>
            </a:r>
            <a:r>
              <a:rPr lang="es-ES" sz="1000" dirty="0"/>
              <a:t>, A (2018). (Incidencia de los padres de familia en el acceso de los estudiantes a la educación superior. El caso de los estudiantes del ciclo V de la institución educativa distrital Colegio Instituto Técnico Internacional). Universidad Externado de Colombia.</a:t>
            </a:r>
          </a:p>
          <a:p>
            <a:pPr marL="457200" indent="-457200">
              <a:buFont typeface="Arial" panose="020B0604020202020204" pitchFamily="34" charset="0"/>
              <a:buChar char="•"/>
            </a:pPr>
            <a:r>
              <a:rPr lang="es-ES" sz="1000" dirty="0"/>
              <a:t>Bernal, C. X. (2015). Caracterización de los procesos organizativos socioculturales en los barrios TIO, oferta social, dinámicas.</a:t>
            </a:r>
          </a:p>
          <a:p>
            <a:pPr marL="457200" indent="-457200">
              <a:buFont typeface="Arial" panose="020B0604020202020204" pitchFamily="34" charset="0"/>
              <a:buChar char="•"/>
            </a:pPr>
            <a:r>
              <a:rPr lang="es-ES" sz="1000" dirty="0"/>
              <a:t>Bernasconi, A. (2009). Gestión de la calidad en las universidades: ¿por dónde partir? ¿Cuáles son las dimensiones claves? Conferencia presentada en la Vil jornada universitaria: calidad de los aprendizajes y formación universitaria, desafíos y estrategias. Universidad Católica de Uruguay. Disponible en: http://www.cpce.cl/investigadores-anillo/6-andresbernasconi.</a:t>
            </a:r>
          </a:p>
          <a:p>
            <a:pPr marL="457200" indent="-457200">
              <a:buFont typeface="Arial" panose="020B0604020202020204" pitchFamily="34" charset="0"/>
              <a:buChar char="•"/>
            </a:pPr>
            <a:r>
              <a:rPr lang="es-ES" sz="1000" dirty="0"/>
              <a:t>Bourdieu, P. (2009). Los herederos, los estudiantes y la cultura. Argentina. Siglo XXI Editores. </a:t>
            </a:r>
          </a:p>
          <a:p>
            <a:pPr marL="457200" indent="-457200">
              <a:buFont typeface="Arial" panose="020B0604020202020204" pitchFamily="34" charset="0"/>
              <a:buChar char="•"/>
            </a:pPr>
            <a:r>
              <a:rPr lang="es-ES" sz="1000" dirty="0"/>
              <a:t>Bourdieu, p. (2003). Los herederos los estudiantes y la cultura. Argentina: siglo veintiuno   editores.</a:t>
            </a:r>
          </a:p>
          <a:p>
            <a:pPr marL="457200" indent="-457200">
              <a:buFont typeface="Arial" panose="020B0604020202020204" pitchFamily="34" charset="0"/>
              <a:buChar char="•"/>
            </a:pPr>
            <a:r>
              <a:rPr lang="es-ES" sz="1000" dirty="0" err="1"/>
              <a:t>Carterette</a:t>
            </a:r>
            <a:r>
              <a:rPr lang="es-ES" sz="1000" dirty="0"/>
              <a:t>, E. y Friedman M. (1982). Manual de Percepción. </a:t>
            </a:r>
            <a:r>
              <a:rPr lang="es-ES" sz="1000" dirty="0" err="1"/>
              <a:t>Raices</a:t>
            </a:r>
            <a:r>
              <a:rPr lang="es-ES" sz="1000" dirty="0"/>
              <a:t> Históricas y                    Filosóficas. </a:t>
            </a:r>
            <a:r>
              <a:rPr lang="es-ES" sz="1000" dirty="0" err="1"/>
              <a:t>Mexico</a:t>
            </a:r>
            <a:r>
              <a:rPr lang="es-ES" sz="1000" dirty="0"/>
              <a:t> D. F. : Editorial Trillas.</a:t>
            </a:r>
          </a:p>
          <a:p>
            <a:pPr marL="457200" indent="-457200">
              <a:buFont typeface="Arial" panose="020B0604020202020204" pitchFamily="34" charset="0"/>
              <a:buChar char="•"/>
            </a:pPr>
            <a:r>
              <a:rPr lang="es-ES" sz="1000" dirty="0"/>
              <a:t>Castaño-Duque, G. A., García-Serna, L. (2012). Una revisión teórica de la calidad de la educación superior en el contexto colombiano. </a:t>
            </a:r>
            <a:r>
              <a:rPr lang="es-ES" sz="1000" dirty="0" err="1"/>
              <a:t>Educ</a:t>
            </a:r>
            <a:r>
              <a:rPr lang="es-ES" sz="1000" dirty="0"/>
              <a:t>. </a:t>
            </a:r>
            <a:r>
              <a:rPr lang="es-ES" sz="1000" dirty="0" err="1"/>
              <a:t>Educ</a:t>
            </a:r>
            <a:r>
              <a:rPr lang="es-ES" sz="1000" dirty="0"/>
              <a:t>. Vol. 15, No. 2, 219-243. </a:t>
            </a:r>
          </a:p>
          <a:p>
            <a:pPr marL="457200" indent="-457200">
              <a:buFont typeface="Arial" panose="020B0604020202020204" pitchFamily="34" charset="0"/>
              <a:buChar char="•"/>
            </a:pPr>
            <a:r>
              <a:rPr lang="es-ES" sz="1000" dirty="0"/>
              <a:t>Cárdenas, Marcos (2013) la política pública de acceso a la educación superior para los estratos socioeconómicos bajo </a:t>
            </a:r>
            <a:r>
              <a:rPr lang="es-ES" sz="1000" dirty="0" err="1"/>
              <a:t>Vol</a:t>
            </a:r>
            <a:r>
              <a:rPr lang="es-ES" sz="1000" dirty="0"/>
              <a:t> 7 Nro. 2 Julio - Diciembre 2013 Págs. 11-53.</a:t>
            </a:r>
          </a:p>
          <a:p>
            <a:pPr marL="457200" indent="-457200">
              <a:buFont typeface="Arial" panose="020B0604020202020204" pitchFamily="34" charset="0"/>
              <a:buChar char="•"/>
            </a:pPr>
            <a:r>
              <a:rPr lang="es-ES" sz="1000" dirty="0"/>
              <a:t>Cali, o. d. (2019). Caracterización en seguridad y convivencia. Cali: alcaldía de Cali. https://www.cali.gov.co/informatica/publicaciones/106104/geografia_de_cali/. (20 de 11 de 2014). Obtenido de www.cali.gov.co </a:t>
            </a:r>
          </a:p>
          <a:p>
            <a:pPr marL="457200" indent="-457200">
              <a:buFont typeface="Arial" panose="020B0604020202020204" pitchFamily="34" charset="0"/>
              <a:buChar char="•"/>
            </a:pPr>
            <a:r>
              <a:rPr lang="es-ES" sz="1000" dirty="0"/>
              <a:t>(https://www.cali.gov.co/informatica/publicaciones/106104/geografia_de_cali/, 2014</a:t>
            </a:r>
          </a:p>
          <a:p>
            <a:pPr marL="457200" indent="-457200">
              <a:buFont typeface="Arial" panose="020B0604020202020204" pitchFamily="34" charset="0"/>
              <a:buChar char="•"/>
            </a:pPr>
            <a:endParaRPr lang="en-US" sz="1000" dirty="0"/>
          </a:p>
        </p:txBody>
      </p:sp>
    </p:spTree>
    <p:extLst>
      <p:ext uri="{BB962C8B-B14F-4D97-AF65-F5344CB8AC3E}">
        <p14:creationId xmlns:p14="http://schemas.microsoft.com/office/powerpoint/2010/main" val="2382258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849086"/>
            <a:ext cx="8229600" cy="5277077"/>
          </a:xfrm>
        </p:spPr>
        <p:txBody>
          <a:bodyPr>
            <a:normAutofit lnSpcReduction="10000"/>
          </a:bodyPr>
          <a:lstStyle/>
          <a:p>
            <a:pPr marL="171450" indent="-171450">
              <a:buFont typeface="Arial" panose="020B0604020202020204" pitchFamily="34" charset="0"/>
              <a:buChar char="•"/>
            </a:pPr>
            <a:r>
              <a:rPr lang="es-ES" sz="1000" dirty="0"/>
              <a:t>Castro, G. (2005). La </a:t>
            </a:r>
            <a:r>
              <a:rPr lang="es-ES" sz="1000" dirty="0" err="1"/>
              <a:t>hybris</a:t>
            </a:r>
            <a:r>
              <a:rPr lang="es-ES" sz="1000" dirty="0"/>
              <a:t> del punto cero: ciencia, raza e ilustración en la Nueva Granada (1750-1816). Bogotá. Pontificia Universidad Javeriana. Recuperado de: http://biblioteca.clacso.edu.ar/Colombia/pensar-puj/20180102042534/hybris.pdf </a:t>
            </a:r>
          </a:p>
          <a:p>
            <a:pPr marL="171450" indent="-171450">
              <a:buFont typeface="Arial" panose="020B0604020202020204" pitchFamily="34" charset="0"/>
              <a:buChar char="•"/>
            </a:pPr>
            <a:r>
              <a:rPr lang="es-ES" sz="1000" dirty="0"/>
              <a:t>Castro, A. y Ruíz, L. (2019). La educación secundaria y superior en Colombia vista desde las pruebas Saber. Revista Praxis &amp; Saber, 10(24), 341-24. Recuperado de: http://www.scielo.org.co/pdf/prasa/v10n24/2216-0159-prasa-10-24-341.pdf </a:t>
            </a:r>
          </a:p>
          <a:p>
            <a:pPr marL="171450" indent="-171450">
              <a:buFont typeface="Arial" panose="020B0604020202020204" pitchFamily="34" charset="0"/>
              <a:buChar char="•"/>
            </a:pPr>
            <a:r>
              <a:rPr lang="es-ES" sz="1000" dirty="0"/>
              <a:t>Castaño-Duque, G. A., García-Serna, L. (2012). Una revisión teórica de la calidad de la educación superior en el contexto colombiano. </a:t>
            </a:r>
            <a:r>
              <a:rPr lang="es-ES" sz="1000" dirty="0" err="1"/>
              <a:t>Educ</a:t>
            </a:r>
            <a:r>
              <a:rPr lang="es-ES" sz="1000" dirty="0"/>
              <a:t>. </a:t>
            </a:r>
            <a:r>
              <a:rPr lang="es-ES" sz="1000" dirty="0" err="1"/>
              <a:t>Educ</a:t>
            </a:r>
            <a:r>
              <a:rPr lang="es-ES" sz="1000" dirty="0"/>
              <a:t>. Vol. 15, No. 2, 219-</a:t>
            </a:r>
          </a:p>
          <a:p>
            <a:pPr marL="171450" indent="-171450">
              <a:buFont typeface="Arial" panose="020B0604020202020204" pitchFamily="34" charset="0"/>
              <a:buChar char="•"/>
            </a:pPr>
            <a:r>
              <a:rPr lang="es-ES" sz="1000" dirty="0"/>
              <a:t>CESU, C. N. (2014). Acuerdo por lo superior 2034. Bogotá: </a:t>
            </a:r>
            <a:r>
              <a:rPr lang="es-ES" sz="1000" dirty="0" err="1"/>
              <a:t>Multi-impresos</a:t>
            </a:r>
            <a:r>
              <a:rPr lang="es-ES" sz="1000" dirty="0"/>
              <a:t> S.A.S. CALI: CENTRO DE EDUCACION E INVESTIGACION PARA EL DESARROLLO COMUNITARIO.</a:t>
            </a:r>
          </a:p>
          <a:p>
            <a:pPr marL="171450" indent="-171450">
              <a:buFont typeface="Arial" panose="020B0604020202020204" pitchFamily="34" charset="0"/>
              <a:buChar char="•"/>
            </a:pPr>
            <a:r>
              <a:rPr lang="es-ES" sz="1000" dirty="0"/>
              <a:t>Cubillos, B. (2015). Caracterización de los procesos organizativos socio-culturales en los barrios TIO, oferta social, dinámicas y proyecciones. Caracterización de la Comuna 15. Cali. Alcaldía de Santiago de Cali, </a:t>
            </a:r>
            <a:r>
              <a:rPr lang="es-ES" sz="1000" dirty="0" err="1"/>
              <a:t>Cedecur</a:t>
            </a:r>
            <a:r>
              <a:rPr lang="es-ES" sz="1000" dirty="0"/>
              <a:t>. Recuperado de: http://www.cedecur.org/web/wp-content/uploads/2018/05/CARACTERIZACI%C3%93N-Comuna-15.pdf </a:t>
            </a:r>
          </a:p>
          <a:p>
            <a:pPr marL="171450" indent="-171450">
              <a:buFont typeface="Arial" panose="020B0604020202020204" pitchFamily="34" charset="0"/>
              <a:buChar char="•"/>
            </a:pPr>
            <a:r>
              <a:rPr lang="es-ES" sz="1000" dirty="0"/>
              <a:t>DANE. (2018). resultado censo nacional de población y vivienda 2018. Cali valle.</a:t>
            </a:r>
          </a:p>
          <a:p>
            <a:pPr marL="171450" indent="-171450">
              <a:buFont typeface="Arial" panose="020B0604020202020204" pitchFamily="34" charset="0"/>
              <a:buChar char="•"/>
            </a:pPr>
            <a:r>
              <a:rPr lang="es-ES" sz="1000" dirty="0"/>
              <a:t>Díaz, B., Torruco, G., Martínez, H. y Varela, R. (2013). La entrevista, recurso flexible y dinámico 	Investigación. Revista Educación Médica, 2(7), 162-167.</a:t>
            </a:r>
          </a:p>
          <a:p>
            <a:pPr marL="171450" indent="-171450">
              <a:buFont typeface="Arial" panose="020B0604020202020204" pitchFamily="34" charset="0"/>
              <a:buChar char="•"/>
            </a:pPr>
            <a:r>
              <a:rPr lang="es-ES" sz="1000" dirty="0"/>
              <a:t>Domínguez, P. (2005). Cambios sociales actuales y adaptación de la profesión a los mismos. Revista Humanismo y Trabajo Social, (4), 65-90. Recuperado de: https://buleria.unileon.es/bitstream/handle/10612/3237/Maria.pdf?sequence=1</a:t>
            </a:r>
          </a:p>
          <a:p>
            <a:pPr marL="171450" indent="-171450">
              <a:buFont typeface="Arial" panose="020B0604020202020204" pitchFamily="34" charset="0"/>
              <a:buChar char="•"/>
            </a:pPr>
            <a:r>
              <a:rPr lang="es-ES" sz="1000" dirty="0"/>
              <a:t>Estrada, O. (2011). Trabajo social, intervención en lo social y nuevos contextos. Revista Prospectiva, (16), 21-53. Recuperado de: https://revistaprospectiva.univalle.edu.co/index.php/prospectiva/issue/view/125 </a:t>
            </a:r>
          </a:p>
          <a:p>
            <a:pPr marL="171450" indent="-171450">
              <a:buFont typeface="Arial" panose="020B0604020202020204" pitchFamily="34" charset="0"/>
              <a:buChar char="•"/>
            </a:pPr>
            <a:r>
              <a:rPr lang="es-ES" sz="1000" dirty="0"/>
              <a:t>García, L. (2012) Una revisión teórica de la calidad de la educación superior en el contexto colombiano. Vol. 15, </a:t>
            </a:r>
            <a:r>
              <a:rPr lang="es-ES" sz="1000" dirty="0" err="1"/>
              <a:t>Nº</a:t>
            </a:r>
            <a:r>
              <a:rPr lang="es-ES" sz="1000" dirty="0"/>
              <a:t>. 2. </a:t>
            </a:r>
          </a:p>
          <a:p>
            <a:pPr marL="171450" indent="-171450">
              <a:buFont typeface="Arial" panose="020B0604020202020204" pitchFamily="34" charset="0"/>
              <a:buChar char="•"/>
            </a:pPr>
            <a:r>
              <a:rPr lang="es-ES" sz="1000" dirty="0"/>
              <a:t>García y Wilches (2020) La educación superior en Colombia: retos y perspectivas en el siglo XXI / Ricardo García Duarte [y otros]. -- Bogotá: Universidad Distrital Francisco José de Caldas, 2020.</a:t>
            </a:r>
          </a:p>
          <a:p>
            <a:pPr marL="171450" indent="-171450">
              <a:buFont typeface="Arial" panose="020B0604020202020204" pitchFamily="34" charset="0"/>
              <a:buChar char="•"/>
            </a:pPr>
            <a:r>
              <a:rPr lang="es-ES" sz="1000" dirty="0"/>
              <a:t>Galindo, C., Gómez, J., &amp; Rodríguez, M. (2014). REPERCUSIÓN DEL PROYECTO NEOLIBERAL EN LA EDUCACIÓN SUPERIOR EN COLOMBIA. Investigación, Medellín.</a:t>
            </a:r>
          </a:p>
          <a:p>
            <a:pPr marL="171450" indent="-171450">
              <a:buFont typeface="Arial" panose="020B0604020202020204" pitchFamily="34" charset="0"/>
              <a:buChar char="•"/>
            </a:pPr>
            <a:r>
              <a:rPr lang="es-ES" sz="1000" dirty="0"/>
              <a:t>Guerrero, C., Mengual, C. (2014). Evaluación de la calidad pedagógica de los MOOC. Revista de currículum y formación del profesorado, Vol.18, No1 pp1-18 </a:t>
            </a:r>
          </a:p>
          <a:p>
            <a:pPr marL="171450" indent="-171450">
              <a:buFont typeface="Arial" panose="020B0604020202020204" pitchFamily="34" charset="0"/>
              <a:buChar char="•"/>
            </a:pPr>
            <a:r>
              <a:rPr lang="es-ES" sz="1000" dirty="0"/>
              <a:t>	https://rua.ua.es/dspace/bitstream/10045/37206/1/2014_Roig-Vila_etal_Profesorado.pdf</a:t>
            </a:r>
          </a:p>
          <a:p>
            <a:pPr marL="171450" indent="-171450">
              <a:buFont typeface="Arial" panose="020B0604020202020204" pitchFamily="34" charset="0"/>
              <a:buChar char="•"/>
            </a:pPr>
            <a:r>
              <a:rPr lang="es-ES" sz="1000" dirty="0"/>
              <a:t>Gómez, C., Sánchez, O. (2011). Las puertas del ingreso a la educación superior: el caso del concurso de selección a la licenciatura de la unan. revista de la educación superior, vol. XL (1), No. 157, pp31-53. http://www.scielo.org.mx/pdf/resu/v40n157/v40n157a2.pdf</a:t>
            </a:r>
          </a:p>
          <a:p>
            <a:pPr marL="171450" indent="-171450">
              <a:buFont typeface="Arial" panose="020B0604020202020204" pitchFamily="34" charset="0"/>
              <a:buChar char="•"/>
            </a:pPr>
            <a:r>
              <a:rPr lang="es-ES" sz="1000" dirty="0"/>
              <a:t>Gómez, V. M. (20 de mayo-junio de 2011). Los olvidos de la reforma a la Ley 30. Desde abajo: Suplemento Educación y Economía, págs. Pág. 21-24.</a:t>
            </a:r>
          </a:p>
          <a:p>
            <a:pPr marL="171450" indent="-171450">
              <a:buFont typeface="Arial" panose="020B0604020202020204" pitchFamily="34" charset="0"/>
              <a:buChar char="•"/>
            </a:pPr>
            <a:endParaRPr lang="es-ES" sz="1000" dirty="0"/>
          </a:p>
          <a:p>
            <a:pPr marL="171450" indent="-171450">
              <a:buFont typeface="Arial" panose="020B0604020202020204" pitchFamily="34" charset="0"/>
              <a:buChar char="•"/>
            </a:pPr>
            <a:r>
              <a:rPr lang="es-ES" sz="1000" dirty="0"/>
              <a:t>Hargreaves, Andy. (2003) Enseñar en la sociedad del conocimiento. 1ª. ed. Barcelona, España, Editorial Octaedro, 235 p.</a:t>
            </a:r>
          </a:p>
          <a:p>
            <a:pPr marL="171450" indent="-171450">
              <a:buFont typeface="Arial" panose="020B0604020202020204" pitchFamily="34" charset="0"/>
              <a:buChar char="•"/>
            </a:pPr>
            <a:endParaRPr lang="en-US" sz="1000" dirty="0"/>
          </a:p>
        </p:txBody>
      </p:sp>
    </p:spTree>
    <p:extLst>
      <p:ext uri="{BB962C8B-B14F-4D97-AF65-F5344CB8AC3E}">
        <p14:creationId xmlns:p14="http://schemas.microsoft.com/office/powerpoint/2010/main" val="399678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45325" y="242905"/>
            <a:ext cx="5047667" cy="6322528"/>
          </a:xfrm>
        </p:spPr>
        <p:txBody>
          <a:bodyPr anchor="t">
            <a:normAutofit/>
          </a:bodyPr>
          <a:lstStyle/>
          <a:p>
            <a:pPr algn="ctr" rtl="1"/>
            <a:br>
              <a:rPr lang="es-US" sz="2000" dirty="0"/>
            </a:br>
            <a:br>
              <a:rPr lang="es-US" sz="2000" dirty="0"/>
            </a:br>
            <a:r>
              <a:rPr lang="es-CO" sz="2400" b="1" dirty="0">
                <a:effectLst/>
                <a:latin typeface="Arial" panose="020B0604020202020204" pitchFamily="34" charset="0"/>
                <a:ea typeface="Calibri" panose="020F0502020204030204" pitchFamily="34" charset="0"/>
                <a:cs typeface="Arial" panose="020B0604020202020204" pitchFamily="34" charset="0"/>
              </a:rPr>
              <a:t>Percepciones sobre el acceso a la educación superior de los estudiantes del Centro de Educación en Tecnología CENTEC Córdoba Ltda.</a:t>
            </a:r>
            <a:br>
              <a:rPr lang="es-CO" sz="1800" dirty="0">
                <a:effectLst/>
                <a:latin typeface="Times New Roman" panose="02020603050405020304" pitchFamily="18" charset="0"/>
                <a:ea typeface="Calibri" panose="020F0502020204030204" pitchFamily="34" charset="0"/>
              </a:rPr>
            </a:br>
            <a:br>
              <a:rPr lang="es-US" sz="2800" dirty="0"/>
            </a:br>
            <a:br>
              <a:rPr lang="es-US" sz="2800" dirty="0"/>
            </a:br>
            <a:r>
              <a:rPr lang="es-US" sz="2800" dirty="0"/>
              <a:t>INTEGRANTES</a:t>
            </a:r>
            <a:br>
              <a:rPr lang="es-US" sz="2800" dirty="0"/>
            </a:br>
            <a:r>
              <a:rPr lang="es-US" sz="2200" dirty="0"/>
              <a:t>Andrés Mauricio Quiñones Caicedo</a:t>
            </a:r>
            <a:br>
              <a:rPr lang="es-US" sz="2200" dirty="0"/>
            </a:br>
            <a:r>
              <a:rPr lang="es-US" sz="2200" dirty="0"/>
              <a:t>Cc . 1.144.189.469</a:t>
            </a:r>
            <a:br>
              <a:rPr lang="es-US" sz="2200" dirty="0"/>
            </a:br>
            <a:r>
              <a:rPr lang="es-US" sz="2200" dirty="0"/>
              <a:t>Ányelo David Albornoz </a:t>
            </a:r>
            <a:br>
              <a:rPr lang="es-US" sz="2200" dirty="0"/>
            </a:br>
            <a:r>
              <a:rPr lang="es-US" sz="2200" dirty="0"/>
              <a:t>Cc . 1.111.801.094</a:t>
            </a:r>
            <a:br>
              <a:rPr lang="es-US" sz="2200" dirty="0"/>
            </a:br>
            <a:r>
              <a:rPr lang="es-US" sz="2200" dirty="0" err="1"/>
              <a:t>Greisy</a:t>
            </a:r>
            <a:r>
              <a:rPr lang="es-US" sz="2200" dirty="0"/>
              <a:t> Daniela Tenorio Angulo</a:t>
            </a:r>
            <a:br>
              <a:rPr lang="es-US" sz="2200" dirty="0"/>
            </a:br>
            <a:r>
              <a:rPr lang="es-US" sz="2200" dirty="0" err="1"/>
              <a:t>Cc.</a:t>
            </a:r>
            <a:r>
              <a:rPr lang="es-US" sz="2200" dirty="0"/>
              <a:t> 1.144.199.570</a:t>
            </a:r>
            <a:br>
              <a:rPr lang="es-US" sz="2200" dirty="0"/>
            </a:br>
            <a:br>
              <a:rPr lang="es-US" sz="2800" dirty="0"/>
            </a:br>
            <a:endParaRPr lang="es-ES" sz="2800" b="0" dirty="0"/>
          </a:p>
        </p:txBody>
      </p:sp>
    </p:spTree>
    <p:extLst>
      <p:ext uri="{BB962C8B-B14F-4D97-AF65-F5344CB8AC3E}">
        <p14:creationId xmlns:p14="http://schemas.microsoft.com/office/powerpoint/2010/main" val="3439590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199" y="809897"/>
            <a:ext cx="8582297" cy="5538651"/>
          </a:xfrm>
        </p:spPr>
        <p:txBody>
          <a:bodyPr>
            <a:normAutofit/>
          </a:bodyPr>
          <a:lstStyle/>
          <a:p>
            <a:pPr marL="171450" indent="-171450">
              <a:buFont typeface="Arial" panose="020B0604020202020204" pitchFamily="34" charset="0"/>
              <a:buChar char="•"/>
            </a:pPr>
            <a:r>
              <a:rPr lang="es-ES" sz="1000" dirty="0"/>
              <a:t>Iregui, A. M., Melo, L., &amp; Ramos, J. (2007). Análisis de eficiencia de la educación en Colombia. Revista de Economía del Rosario.</a:t>
            </a:r>
          </a:p>
          <a:p>
            <a:pPr marL="171450" indent="-171450">
              <a:buFont typeface="Arial" panose="020B0604020202020204" pitchFamily="34" charset="0"/>
              <a:buChar char="•"/>
            </a:pPr>
            <a:r>
              <a:rPr lang="es-ES" sz="1000" dirty="0"/>
              <a:t>J. C. Yáñez, «El diario de la educación,» 24 02 2020. [En línea]. </a:t>
            </a:r>
            <a:r>
              <a:rPr lang="es-ES" sz="1000" dirty="0" err="1"/>
              <a:t>Available</a:t>
            </a:r>
            <a:r>
              <a:rPr lang="es-ES" sz="1000" dirty="0"/>
              <a:t>: https://eldiariodelaeducacion.com/2020/02/24/la-educacion-superior-en-iberoamerica/. [Último acceso: 15 07 2021].</a:t>
            </a:r>
          </a:p>
          <a:p>
            <a:pPr marL="171450" indent="-171450">
              <a:buFont typeface="Arial" panose="020B0604020202020204" pitchFamily="34" charset="0"/>
              <a:buChar char="•"/>
            </a:pPr>
            <a:r>
              <a:rPr lang="es-ES" sz="1000" dirty="0" err="1"/>
              <a:t>Ler</a:t>
            </a:r>
            <a:r>
              <a:rPr lang="es-ES" sz="1000" dirty="0"/>
              <a:t>, P. (1994) ¿Educación para todos o para algunos? Una perspectiva internacional. Trabajo presentado en el 6a conferencia nacional conjunta del Consejo Nacional de Discapacidad Intelectual y la Sociedad Australiana para el Estudio de la Discapacidad Intelectual, </a:t>
            </a:r>
            <a:r>
              <a:rPr lang="es-ES" sz="1000" dirty="0" err="1"/>
              <a:t>Freemant</a:t>
            </a:r>
            <a:r>
              <a:rPr lang="es-ES" sz="1000" dirty="0"/>
              <a:t> le, Australia Occidental</a:t>
            </a:r>
          </a:p>
          <a:p>
            <a:pPr marL="171450" indent="-171450">
              <a:buFont typeface="Arial" panose="020B0604020202020204" pitchFamily="34" charset="0"/>
              <a:buChar char="•"/>
            </a:pPr>
            <a:r>
              <a:rPr lang="es-ES" sz="1000" dirty="0"/>
              <a:t>Ley 30. Congreso de Colombia, Santafé de Bogotá, 28 de diciembre de 1992</a:t>
            </a:r>
          </a:p>
          <a:p>
            <a:pPr marL="171450" indent="-171450">
              <a:buFont typeface="Arial" panose="020B0604020202020204" pitchFamily="34" charset="0"/>
              <a:buChar char="•"/>
            </a:pPr>
            <a:r>
              <a:rPr lang="es-ES" sz="1000" dirty="0"/>
              <a:t>López, C. y Moncada, L. (2012). Expectativas de acceso a la universidad en los jóvenes de sectores populares de Bogotá. Revista Educación y Educación, 15(3), 383-409. Recuperado de: https://educacionyeducadores.unisabana.edu.co/index.php/eye/article/view/2375/2952 </a:t>
            </a:r>
          </a:p>
          <a:p>
            <a:pPr marL="171450" indent="-171450">
              <a:buFont typeface="Arial" panose="020B0604020202020204" pitchFamily="34" charset="0"/>
              <a:buChar char="•"/>
            </a:pPr>
            <a:r>
              <a:rPr lang="es-ES" sz="1000" dirty="0"/>
              <a:t>López, G. (2013). El estudio de casos: una vertiente para la investigación educativa. Revista Educere, 17(56), 139-144. Recuperado de: https://www.redalyc.org/pdf/356/35630150004.pdf </a:t>
            </a:r>
          </a:p>
          <a:p>
            <a:pPr marL="171450" indent="-171450">
              <a:buFont typeface="Arial" panose="020B0604020202020204" pitchFamily="34" charset="0"/>
              <a:buChar char="•"/>
            </a:pPr>
            <a:r>
              <a:rPr lang="es-ES" sz="1000" dirty="0"/>
              <a:t>López, Marina (2012) Expectativas de acceso a la universidad en los jóvenes Vol. 15, Nº.3</a:t>
            </a:r>
          </a:p>
          <a:p>
            <a:pPr marL="171450" indent="-171450">
              <a:buFont typeface="Arial" panose="020B0604020202020204" pitchFamily="34" charset="0"/>
              <a:buChar char="•"/>
            </a:pPr>
            <a:r>
              <a:rPr lang="es-ES" sz="1000" dirty="0"/>
              <a:t>Luengo, E. (2003). Tendencias de la educación superior en México: Una lectura desde la perspectiva de la complejidad. Disponible en: http://www.anuies.mx/e_proyectos/pdf/04_Las_reformas_en_la_Educacion_Superior_en_Mexico.pdf.</a:t>
            </a:r>
          </a:p>
          <a:p>
            <a:pPr marL="171450" indent="-171450">
              <a:buFont typeface="Arial" panose="020B0604020202020204" pitchFamily="34" charset="0"/>
              <a:buChar char="•"/>
            </a:pPr>
            <a:r>
              <a:rPr lang="es-ES" sz="1000" dirty="0"/>
              <a:t>Martínez, C. (2006). El método de estudio de caso: estrategia metodológica de la investigación científica. Revista Pensamiento &amp; Gestión, (20), 165-193. Recuperado de: https://www.redalyc.org/pdf/646/64602005.pdf</a:t>
            </a:r>
          </a:p>
          <a:p>
            <a:pPr marL="171450" indent="-171450">
              <a:buFont typeface="Arial" panose="020B0604020202020204" pitchFamily="34" charset="0"/>
              <a:buChar char="•"/>
            </a:pPr>
            <a:r>
              <a:rPr lang="es-ES" sz="1000" dirty="0"/>
              <a:t>Melo, B., Ramos, F. y Hernández, S. (2017). La educación superior en Colombia: situación actual y análisis de eficiencia. Revista Desarrollo y Sociedad, (78), 59-111. Recuperado de: http://www.scielo.org.co/pdf/dys/n78/n78a03.pdf</a:t>
            </a:r>
          </a:p>
          <a:p>
            <a:pPr marL="171450" indent="-171450">
              <a:buFont typeface="Arial" panose="020B0604020202020204" pitchFamily="34" charset="0"/>
              <a:buChar char="•"/>
            </a:pPr>
            <a:r>
              <a:rPr lang="es-ES" sz="1000" dirty="0"/>
              <a:t>Ministerio de Educación Nacional. (2009). Deserción estudiantil en la educación superior colombiana. Metodología de seguimiento, diagnóstico y elementos para su prevención. Bogotá: Viceministerio de Educación Superior - Ministerio de Educación.</a:t>
            </a:r>
          </a:p>
          <a:p>
            <a:pPr marL="171450" indent="-171450">
              <a:buFont typeface="Arial" panose="020B0604020202020204" pitchFamily="34" charset="0"/>
              <a:buChar char="•"/>
            </a:pPr>
            <a:r>
              <a:rPr lang="es-ES" sz="1000" dirty="0"/>
              <a:t>Ministerio de Educación Nacional de Colombia. (1998). Lineamientos Curriculares. Bogotá: Magisterio.  </a:t>
            </a:r>
          </a:p>
          <a:p>
            <a:pPr marL="171450" indent="-171450">
              <a:buFont typeface="Arial" panose="020B0604020202020204" pitchFamily="34" charset="0"/>
              <a:buChar char="•"/>
            </a:pPr>
            <a:r>
              <a:rPr lang="es-ES" sz="1000" dirty="0"/>
              <a:t>Mu, K. et al. (2010): “</a:t>
            </a:r>
            <a:r>
              <a:rPr lang="es-ES" sz="1000" dirty="0" err="1"/>
              <a:t>Occupational</a:t>
            </a:r>
            <a:r>
              <a:rPr lang="es-ES" sz="1000" dirty="0"/>
              <a:t> </a:t>
            </a:r>
            <a:r>
              <a:rPr lang="es-ES" sz="1000" dirty="0" err="1"/>
              <a:t>therapy</a:t>
            </a:r>
            <a:r>
              <a:rPr lang="es-ES" sz="1000" dirty="0"/>
              <a:t> </a:t>
            </a:r>
            <a:r>
              <a:rPr lang="es-ES" sz="1000" dirty="0" err="1"/>
              <a:t>students</a:t>
            </a:r>
            <a:r>
              <a:rPr lang="es-ES" sz="1000" dirty="0"/>
              <a:t>’ </a:t>
            </a:r>
            <a:r>
              <a:rPr lang="es-ES" sz="1000" dirty="0" err="1"/>
              <a:t>attitudes</a:t>
            </a:r>
            <a:r>
              <a:rPr lang="es-ES" sz="1000" dirty="0"/>
              <a:t> </a:t>
            </a:r>
            <a:r>
              <a:rPr lang="es-ES" sz="1000" dirty="0" err="1"/>
              <a:t>towards</a:t>
            </a:r>
            <a:r>
              <a:rPr lang="es-ES" sz="1000" dirty="0"/>
              <a:t> </a:t>
            </a:r>
            <a:r>
              <a:rPr lang="es-ES" sz="1000" dirty="0" err="1"/>
              <a:t>inclusion</a:t>
            </a:r>
            <a:r>
              <a:rPr lang="es-ES" sz="1000" dirty="0"/>
              <a:t> </a:t>
            </a:r>
            <a:r>
              <a:rPr lang="es-ES" sz="1000" dirty="0" err="1"/>
              <a:t>education</a:t>
            </a:r>
            <a:r>
              <a:rPr lang="es-ES" sz="1000" dirty="0"/>
              <a:t> in Australia, UK, USA and </a:t>
            </a:r>
            <a:r>
              <a:rPr lang="es-ES" sz="1000" dirty="0" err="1"/>
              <a:t>Taiwan</a:t>
            </a:r>
            <a:r>
              <a:rPr lang="es-ES" sz="1000" dirty="0"/>
              <a:t>”. </a:t>
            </a:r>
            <a:r>
              <a:rPr lang="es-ES" sz="1000" dirty="0" err="1"/>
              <a:t>Occupational</a:t>
            </a:r>
            <a:r>
              <a:rPr lang="es-ES" sz="1000" dirty="0"/>
              <a:t> </a:t>
            </a:r>
            <a:r>
              <a:rPr lang="es-ES" sz="1000" dirty="0" err="1"/>
              <a:t>Therapy</a:t>
            </a:r>
            <a:r>
              <a:rPr lang="es-ES" sz="1000" dirty="0"/>
              <a:t> International, 17(1), pp.40-52.</a:t>
            </a:r>
          </a:p>
          <a:p>
            <a:pPr marL="171450" indent="-171450">
              <a:buFont typeface="Arial" panose="020B0604020202020204" pitchFamily="34" charset="0"/>
              <a:buChar char="•"/>
            </a:pPr>
            <a:r>
              <a:rPr lang="es-ES" sz="1000" dirty="0"/>
              <a:t>Moberg, S. y </a:t>
            </a:r>
            <a:r>
              <a:rPr lang="es-ES" sz="1000" dirty="0" err="1"/>
              <a:t>Savolainen</a:t>
            </a:r>
            <a:r>
              <a:rPr lang="es-ES" sz="1000" dirty="0"/>
              <a:t>, H. (2003): “</a:t>
            </a:r>
            <a:r>
              <a:rPr lang="es-ES" sz="1000" dirty="0" err="1"/>
              <a:t>Struggling</a:t>
            </a:r>
            <a:r>
              <a:rPr lang="es-ES" sz="1000" dirty="0"/>
              <a:t> </a:t>
            </a:r>
            <a:r>
              <a:rPr lang="es-ES" sz="1000" dirty="0" err="1"/>
              <a:t>for</a:t>
            </a:r>
            <a:r>
              <a:rPr lang="es-ES" sz="1000" dirty="0"/>
              <a:t> inclusive </a:t>
            </a:r>
            <a:r>
              <a:rPr lang="es-ES" sz="1000" dirty="0" err="1"/>
              <a:t>education</a:t>
            </a:r>
            <a:r>
              <a:rPr lang="es-ES" sz="1000" dirty="0"/>
              <a:t> in </a:t>
            </a:r>
            <a:r>
              <a:rPr lang="es-ES" sz="1000" dirty="0" err="1"/>
              <a:t>the</a:t>
            </a:r>
            <a:r>
              <a:rPr lang="es-ES" sz="1000" dirty="0"/>
              <a:t> North and	 </a:t>
            </a:r>
            <a:r>
              <a:rPr lang="es-ES" sz="1000" dirty="0" err="1"/>
              <a:t>the</a:t>
            </a:r>
            <a:r>
              <a:rPr lang="es-ES" sz="1000" dirty="0"/>
              <a:t> South: </a:t>
            </a:r>
            <a:r>
              <a:rPr lang="es-ES" sz="1000" dirty="0" err="1"/>
              <a:t>Educartors</a:t>
            </a:r>
            <a:r>
              <a:rPr lang="es-ES" sz="1000" dirty="0"/>
              <a:t>’ </a:t>
            </a:r>
            <a:r>
              <a:rPr lang="es-ES" sz="1000" dirty="0" err="1"/>
              <a:t>perceptions</a:t>
            </a:r>
            <a:r>
              <a:rPr lang="es-ES" sz="1000" dirty="0"/>
              <a:t> </a:t>
            </a:r>
            <a:r>
              <a:rPr lang="es-ES" sz="1000" dirty="0" err="1"/>
              <a:t>on</a:t>
            </a:r>
            <a:r>
              <a:rPr lang="es-ES" sz="1000" dirty="0"/>
              <a:t> inclusive </a:t>
            </a:r>
            <a:r>
              <a:rPr lang="es-ES" sz="1000" dirty="0" err="1"/>
              <a:t>education</a:t>
            </a:r>
            <a:r>
              <a:rPr lang="es-ES" sz="1000" dirty="0"/>
              <a:t> in </a:t>
            </a:r>
            <a:r>
              <a:rPr lang="es-ES" sz="1000" dirty="0" err="1"/>
              <a:t>Finland</a:t>
            </a:r>
            <a:r>
              <a:rPr lang="es-ES" sz="1000" dirty="0"/>
              <a:t> and Zambia”. International </a:t>
            </a:r>
            <a:r>
              <a:rPr lang="es-ES" sz="1000" dirty="0" err="1"/>
              <a:t>Journal</a:t>
            </a:r>
            <a:r>
              <a:rPr lang="es-ES" sz="1000" dirty="0"/>
              <a:t> </a:t>
            </a:r>
            <a:r>
              <a:rPr lang="es-ES" sz="1000" dirty="0" err="1"/>
              <a:t>of</a:t>
            </a:r>
            <a:r>
              <a:rPr lang="es-ES" sz="1000" dirty="0"/>
              <a:t> </a:t>
            </a:r>
            <a:r>
              <a:rPr lang="es-ES" sz="1000" dirty="0" err="1"/>
              <a:t>Rehabilitation</a:t>
            </a:r>
            <a:r>
              <a:rPr lang="es-ES" sz="1000" dirty="0"/>
              <a:t> </a:t>
            </a:r>
            <a:r>
              <a:rPr lang="es-ES" sz="1000" dirty="0" err="1"/>
              <a:t>Research</a:t>
            </a:r>
            <a:r>
              <a:rPr lang="es-ES" sz="1000" dirty="0"/>
              <a:t>, 26 (1), pp. 21-31.</a:t>
            </a:r>
          </a:p>
          <a:p>
            <a:pPr marL="171450" indent="-171450">
              <a:buFont typeface="Arial" panose="020B0604020202020204" pitchFamily="34" charset="0"/>
              <a:buChar char="•"/>
            </a:pPr>
            <a:r>
              <a:rPr lang="es-ES" sz="1000" dirty="0"/>
              <a:t>Observatorio de la Salud. (2016). Compendio educativo del municipio de Santiago de Cali. Cali. Alcaldía Municipal de Santiago de Cali. </a:t>
            </a:r>
          </a:p>
          <a:p>
            <a:pPr marL="171450" indent="-171450">
              <a:buFont typeface="Arial" panose="020B0604020202020204" pitchFamily="34" charset="0"/>
              <a:buChar char="•"/>
            </a:pPr>
            <a:r>
              <a:rPr lang="es-ES" sz="1000" dirty="0"/>
              <a:t>Observatorio De Seguridad, Caracterización en Seguridad y Convivencia - Comuna 15 Observatorio de Seguridad (2019)  recuperado: https://www.cali.gov.co/observatorios/loader.php?lServicio=Tools2&amp;lTipo=descargas&amp;lFuncion=descargar&amp;idFile=38324#:~:text=Al%20indagar%20a%20los%20encuestados,%2C2%25%20como%20mestiza2</a:t>
            </a:r>
          </a:p>
          <a:p>
            <a:pPr marL="171450" indent="-171450">
              <a:buFont typeface="Arial" panose="020B0604020202020204" pitchFamily="34" charset="0"/>
              <a:buChar char="•"/>
            </a:pPr>
            <a:endParaRPr lang="en-US" sz="1000" dirty="0"/>
          </a:p>
        </p:txBody>
      </p:sp>
    </p:spTree>
    <p:extLst>
      <p:ext uri="{BB962C8B-B14F-4D97-AF65-F5344CB8AC3E}">
        <p14:creationId xmlns:p14="http://schemas.microsoft.com/office/powerpoint/2010/main" val="1077234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199" y="809897"/>
            <a:ext cx="8582297" cy="5538651"/>
          </a:xfrm>
        </p:spPr>
        <p:txBody>
          <a:bodyPr>
            <a:normAutofit lnSpcReduction="10000"/>
          </a:bodyPr>
          <a:lstStyle/>
          <a:p>
            <a:pPr marL="171450" indent="-171450">
              <a:buFont typeface="Arial" panose="020B0604020202020204" pitchFamily="34" charset="0"/>
              <a:buChar char="•"/>
            </a:pPr>
            <a:r>
              <a:rPr lang="es-ES" sz="1000" dirty="0"/>
              <a:t>Organización para la Cooperación y el Desarrollo Económico. (2014). La educación en Colombia. Ministerio de educación nacional. Obtenido de http://www.mineducacion.gov.co/1759/articles-356787_recurso_1.pdf</a:t>
            </a:r>
          </a:p>
          <a:p>
            <a:pPr marL="171450" indent="-171450">
              <a:buFont typeface="Arial" panose="020B0604020202020204" pitchFamily="34" charset="0"/>
              <a:buChar char="•"/>
            </a:pPr>
            <a:endParaRPr lang="es-ES" sz="1000" dirty="0"/>
          </a:p>
          <a:p>
            <a:pPr marL="171450" indent="-171450">
              <a:buFont typeface="Arial" panose="020B0604020202020204" pitchFamily="34" charset="0"/>
              <a:buChar char="•"/>
            </a:pPr>
            <a:r>
              <a:rPr lang="es-ES" sz="1000" dirty="0"/>
              <a:t>Oviedo, G. l. (2004). LA DEFINICIÓN DEL CONCEPTO DE PERCEPCIÓN EN PSICOLOGÍA CON BASE EN LA TEORIA DE GESTALT. REVISTA DE ESTUDIOS SOCIALES, 89-96.</a:t>
            </a:r>
          </a:p>
          <a:p>
            <a:pPr marL="171450" indent="-171450">
              <a:buFont typeface="Arial" panose="020B0604020202020204" pitchFamily="34" charset="0"/>
              <a:buChar char="•"/>
            </a:pPr>
            <a:r>
              <a:rPr lang="es-ES" sz="1000" dirty="0"/>
              <a:t>Pereira, P. (2011). Los diseños de método mixto en la investigación en educación: Una experiencia concreta. Revista Electrónica Educare, 15(1), 15-29. Recuperado de: https://www.redalyc.org/pdf/1941/194118804003.pdf </a:t>
            </a:r>
          </a:p>
          <a:p>
            <a:pPr marL="171450" indent="-171450">
              <a:buFont typeface="Arial" panose="020B0604020202020204" pitchFamily="34" charset="0"/>
              <a:buChar char="•"/>
            </a:pPr>
            <a:r>
              <a:rPr lang="es-ES" sz="1000" dirty="0"/>
              <a:t>Reseña de "Enseñar en la sociedad del conocimiento. La educación en la era de la inventiva" de "Andy </a:t>
            </a:r>
            <a:r>
              <a:rPr lang="es-ES" sz="1000" dirty="0" err="1"/>
              <a:t>Hasgreaves</a:t>
            </a:r>
            <a:r>
              <a:rPr lang="es-ES" sz="1000" dirty="0"/>
              <a:t>" Perfiles Educativos, vol. XXV, núm. 102, 2003, pp. 88-90 Instituto de Investigaciones sobre la Universidad y la Educación Distrito Federal, México.</a:t>
            </a:r>
          </a:p>
          <a:p>
            <a:pPr marL="171450" indent="-171450">
              <a:buFont typeface="Arial" panose="020B0604020202020204" pitchFamily="34" charset="0"/>
              <a:buChar char="•"/>
            </a:pPr>
            <a:r>
              <a:rPr lang="es-ES" sz="1000" dirty="0"/>
              <a:t>Rivas, S. (2007). La participación de las familias en la escuela. Obtenido de Revista Española de pedagogía: https://dialnet.unirioja.es/descarga/articulo/2576712.pd</a:t>
            </a:r>
          </a:p>
          <a:p>
            <a:pPr marL="171450" indent="-171450">
              <a:buFont typeface="Arial" panose="020B0604020202020204" pitchFamily="34" charset="0"/>
              <a:buChar char="•"/>
            </a:pPr>
            <a:r>
              <a:rPr lang="es-ES" sz="1000" dirty="0"/>
              <a:t>Rojas, B. (2011). Autonomía postergada: jóvenes, familia y educación superior. Revista Virtual Universidad Católica del Norte, (33), 1-16. </a:t>
            </a:r>
          </a:p>
          <a:p>
            <a:pPr marL="171450" indent="-171450">
              <a:buFont typeface="Arial" panose="020B0604020202020204" pitchFamily="34" charset="0"/>
              <a:buChar char="•"/>
            </a:pPr>
            <a:r>
              <a:rPr lang="es-ES" sz="1000" dirty="0"/>
              <a:t>Rodríguez G., R., &amp; Burbano, G. (2012). Historia de la universidad e historia de la educación superior en América Latina (presentado en Educación Superior: Debates y Desafíos, Cátedra Manuel </a:t>
            </a:r>
            <a:r>
              <a:rPr lang="es-ES" sz="1000" dirty="0" err="1"/>
              <a:t>Ancízar</a:t>
            </a:r>
            <a:r>
              <a:rPr lang="es-ES" sz="1000" dirty="0"/>
              <a:t> 2012-1). Bogotá: Universidad Nacional de Colombia.</a:t>
            </a:r>
          </a:p>
          <a:p>
            <a:pPr marL="171450" indent="-171450">
              <a:buFont typeface="Arial" panose="020B0604020202020204" pitchFamily="34" charset="0"/>
              <a:buChar char="•"/>
            </a:pPr>
            <a:r>
              <a:rPr lang="es-ES" sz="1000" dirty="0"/>
              <a:t>Rodríguez, D. (5 de junio, 2018). En Colombia solo el 10 % de los jóvenes de estrato uno llega a la universidad: Julián de Zubiría. Bogotá. Radio Nacional de Colombia. Recuperado de: https://www.radionacional.co/noticia/que-sera/colombia-solo-10-de-los-jovenes-de-estrato-uno-llegan-a-la-universidad-julian-de </a:t>
            </a:r>
          </a:p>
          <a:p>
            <a:pPr marL="171450" indent="-171450">
              <a:buFont typeface="Arial" panose="020B0604020202020204" pitchFamily="34" charset="0"/>
              <a:buChar char="•"/>
            </a:pPr>
            <a:r>
              <a:rPr lang="es-ES" sz="1000" dirty="0"/>
              <a:t>Sánchez, A., &amp; Otero, A. (2012). Educación y reproducción de la desigualdad en Colombia. REPORTES DEL EMISOR - Revista del Banco de la República, 3-2.</a:t>
            </a:r>
          </a:p>
          <a:p>
            <a:pPr marL="171450" indent="-171450">
              <a:buFont typeface="Arial" panose="020B0604020202020204" pitchFamily="34" charset="0"/>
              <a:buChar char="•"/>
            </a:pPr>
            <a:r>
              <a:rPr lang="es-ES" sz="1000" dirty="0"/>
              <a:t>Sánchez, A. Otero, A. (2017). educación y reproducción de la desigualdad en Colombia. </a:t>
            </a:r>
          </a:p>
          <a:p>
            <a:pPr marL="171450" indent="-171450">
              <a:buFont typeface="Arial" panose="020B0604020202020204" pitchFamily="34" charset="0"/>
              <a:buChar char="•"/>
            </a:pPr>
            <a:r>
              <a:rPr lang="es-ES" sz="1000" dirty="0"/>
              <a:t>Secretaria de Educación Municipal de Cali. (2019). Estudio de Insuficiencia y limitaciones 2020. Cali. Alcaldía Municipal de Cali. </a:t>
            </a:r>
          </a:p>
          <a:p>
            <a:pPr marL="171450" indent="-171450">
              <a:buFont typeface="Arial" panose="020B0604020202020204" pitchFamily="34" charset="0"/>
              <a:buChar char="•"/>
            </a:pPr>
            <a:r>
              <a:rPr lang="es-ES" sz="1000" dirty="0" err="1"/>
              <a:t>Tapasco</a:t>
            </a:r>
            <a:r>
              <a:rPr lang="es-ES" sz="1000" dirty="0"/>
              <a:t>, A., Ruíz, O., Osorio, G. y Ramírez, R. (2019). El historial académico de secundaria como factor predictor del rendimiento universitario. Caso de estudio. Revista Colombiana de Educación, 1(81), 147-170. Recuperado de: https://doi.org/10.17227/rce.num81-7530 </a:t>
            </a:r>
          </a:p>
          <a:p>
            <a:pPr marL="171450" indent="-171450">
              <a:buFont typeface="Arial" panose="020B0604020202020204" pitchFamily="34" charset="0"/>
              <a:buChar char="•"/>
            </a:pPr>
            <a:r>
              <a:rPr lang="es-ES" sz="1000" dirty="0" err="1"/>
              <a:t>Tedesco</a:t>
            </a:r>
            <a:r>
              <a:rPr lang="es-ES" sz="1000" dirty="0"/>
              <a:t>, J. C. (2005). Igualdad de oportunidades y política educativa. En Políticas educativas y calidad. Reflexiones del seminario Internacional. Santiago de Chile, octubre de 2004. Fundación Ford, Universidad Padre Hurtado, Unicef, Unesco.</a:t>
            </a:r>
          </a:p>
          <a:p>
            <a:pPr marL="171450" indent="-171450">
              <a:buFont typeface="Arial" panose="020B0604020202020204" pitchFamily="34" charset="0"/>
              <a:buChar char="•"/>
            </a:pPr>
            <a:r>
              <a:rPr lang="es-ES" sz="1000" dirty="0"/>
              <a:t>UNIVERSIA NET. (2017). Ser Pilo Paga 3. Inscripción, puntajes y cifras. Recuperado de http://noticias.universia.net.co/educacion/noticia/2016/11/01/1145124/pilo-paga-3- inscripcion-puntaje-cifras.html</a:t>
            </a:r>
          </a:p>
          <a:p>
            <a:pPr marL="171450" indent="-171450">
              <a:buFont typeface="Arial" panose="020B0604020202020204" pitchFamily="34" charset="0"/>
              <a:buChar char="•"/>
            </a:pPr>
            <a:r>
              <a:rPr lang="es-ES" sz="1000" dirty="0"/>
              <a:t>Unesco (2009). La educación inclusiva: el camino hacia el futuro. Oficina Internacional de Educación. Ginebra</a:t>
            </a:r>
          </a:p>
          <a:p>
            <a:pPr marL="171450" indent="-171450">
              <a:buFont typeface="Arial" panose="020B0604020202020204" pitchFamily="34" charset="0"/>
              <a:buChar char="•"/>
            </a:pPr>
            <a:r>
              <a:rPr lang="es-ES" sz="1000" dirty="0"/>
              <a:t>Vargas Melgarejo, Luz María Sobre el concepto de percepción Alteridades, vol. 4, núm. 8, 1994, pp. 47-53 Universidad Autónoma Metropolitana Unidad Iztapalapa Distrito Federal, México https://www.redalyc.org/pdf/747/74711353004.pdf</a:t>
            </a:r>
          </a:p>
          <a:p>
            <a:pPr marL="171450" indent="-171450">
              <a:buFont typeface="Arial" panose="020B0604020202020204" pitchFamily="34" charset="0"/>
              <a:buChar char="•"/>
            </a:pPr>
            <a:r>
              <a:rPr lang="es-ES" sz="1000" dirty="0"/>
              <a:t>Zayas, P., Corra, G. y Lugo, M. (2016). El involucramiento de padres y madres de familia en la educación superior. XI Congreso Nacional de Investigación Educativa. México. Universidad Autónoma de Nuevo León. Recuperado de: http://www.comie.org.mx/congreso/memoriaelectronica/v11/ </a:t>
            </a:r>
            <a:endParaRPr lang="en-US" sz="1000" dirty="0"/>
          </a:p>
        </p:txBody>
      </p:sp>
    </p:spTree>
    <p:extLst>
      <p:ext uri="{BB962C8B-B14F-4D97-AF65-F5344CB8AC3E}">
        <p14:creationId xmlns:p14="http://schemas.microsoft.com/office/powerpoint/2010/main" val="2931135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37064"/>
            <a:ext cx="8229600" cy="1143000"/>
          </a:xfrm>
        </p:spPr>
        <p:txBody>
          <a:bodyPr>
            <a:normAutofit/>
          </a:bodyPr>
          <a:lstStyle/>
          <a:p>
            <a:r>
              <a:rPr lang="es-US" sz="2800" dirty="0"/>
              <a:t>INTRODUCCIÓN.</a:t>
            </a:r>
            <a:endParaRPr lang="es-ES" sz="2800" dirty="0"/>
          </a:p>
        </p:txBody>
      </p:sp>
      <p:sp>
        <p:nvSpPr>
          <p:cNvPr id="3" name="Marcador de contenido 2"/>
          <p:cNvSpPr>
            <a:spLocks noGrp="1"/>
          </p:cNvSpPr>
          <p:nvPr>
            <p:ph idx="1"/>
          </p:nvPr>
        </p:nvSpPr>
        <p:spPr>
          <a:xfrm>
            <a:off x="457200" y="1417638"/>
            <a:ext cx="8229600" cy="2726682"/>
          </a:xfrm>
        </p:spPr>
        <p:txBody>
          <a:bodyPr>
            <a:noAutofit/>
          </a:bodyPr>
          <a:lstStyle/>
          <a:p>
            <a:pPr algn="just"/>
            <a:endParaRPr lang="es-ES" sz="2000" dirty="0"/>
          </a:p>
          <a:p>
            <a:pPr algn="just"/>
            <a:r>
              <a:rPr lang="es-ES" sz="1800" dirty="0"/>
              <a:t>Esta investigación buscó analizar las percepciones sobre el acceso a la educación superior que tienen los estudiantes del grado 11° del Centro de Educación en Tecnología CENTEC Córdoba Ltda., para tener una comprensión de cómo los estudiantes sienten, conocen, observan y proyectan su vida académica después de terminar el nivel de educación media.</a:t>
            </a:r>
            <a:endParaRPr lang="es-US" sz="1800" dirty="0"/>
          </a:p>
        </p:txBody>
      </p:sp>
      <p:pic>
        <p:nvPicPr>
          <p:cNvPr id="5" name="Imagen 4">
            <a:extLst>
              <a:ext uri="{FF2B5EF4-FFF2-40B4-BE49-F238E27FC236}">
                <a16:creationId xmlns:a16="http://schemas.microsoft.com/office/drawing/2014/main" id="{35D5923A-D62D-4946-92DB-5D1FC3B1D58E}"/>
              </a:ext>
            </a:extLst>
          </p:cNvPr>
          <p:cNvPicPr>
            <a:picLocks noChangeAspect="1"/>
          </p:cNvPicPr>
          <p:nvPr/>
        </p:nvPicPr>
        <p:blipFill>
          <a:blip r:embed="rId2"/>
          <a:stretch>
            <a:fillRect/>
          </a:stretch>
        </p:blipFill>
        <p:spPr>
          <a:xfrm>
            <a:off x="4724901" y="3630611"/>
            <a:ext cx="2891088" cy="2065063"/>
          </a:xfrm>
          <a:prstGeom prst="rect">
            <a:avLst/>
          </a:prstGeom>
        </p:spPr>
      </p:pic>
      <p:pic>
        <p:nvPicPr>
          <p:cNvPr id="9" name="Imagen 8">
            <a:extLst>
              <a:ext uri="{FF2B5EF4-FFF2-40B4-BE49-F238E27FC236}">
                <a16:creationId xmlns:a16="http://schemas.microsoft.com/office/drawing/2014/main" id="{1603FF36-D067-4E47-A6A3-D4A4120B28F5}"/>
              </a:ext>
            </a:extLst>
          </p:cNvPr>
          <p:cNvPicPr>
            <a:picLocks noChangeAspect="1"/>
          </p:cNvPicPr>
          <p:nvPr/>
        </p:nvPicPr>
        <p:blipFill rotWithShape="1">
          <a:blip r:embed="rId3"/>
          <a:srcRect l="19500" t="25241" r="17122" b="9311"/>
          <a:stretch/>
        </p:blipFill>
        <p:spPr>
          <a:xfrm>
            <a:off x="1528011" y="3963687"/>
            <a:ext cx="2695075" cy="2048175"/>
          </a:xfrm>
          <a:prstGeom prst="rect">
            <a:avLst/>
          </a:prstGeom>
        </p:spPr>
      </p:pic>
    </p:spTree>
    <p:extLst>
      <p:ext uri="{BB962C8B-B14F-4D97-AF65-F5344CB8AC3E}">
        <p14:creationId xmlns:p14="http://schemas.microsoft.com/office/powerpoint/2010/main" val="490545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0AD87-F4CA-7A49-96EC-F195CB01DFED}"/>
              </a:ext>
            </a:extLst>
          </p:cNvPr>
          <p:cNvSpPr>
            <a:spLocks noGrp="1"/>
          </p:cNvSpPr>
          <p:nvPr>
            <p:ph type="title"/>
          </p:nvPr>
        </p:nvSpPr>
        <p:spPr>
          <a:xfrm>
            <a:off x="655982" y="534082"/>
            <a:ext cx="8229600" cy="1143000"/>
          </a:xfrm>
        </p:spPr>
        <p:txBody>
          <a:bodyPr>
            <a:normAutofit/>
          </a:bodyPr>
          <a:lstStyle/>
          <a:p>
            <a:r>
              <a:rPr lang="es-US" sz="2800" b="1" dirty="0">
                <a:solidFill>
                  <a:srgbClr val="00529C"/>
                </a:solidFill>
              </a:rPr>
              <a:t>PLANTEAMIENTO DEL PROBLEMA:</a:t>
            </a:r>
            <a:br>
              <a:rPr lang="es-US" sz="2800" b="1" dirty="0">
                <a:solidFill>
                  <a:srgbClr val="00529C"/>
                </a:solidFill>
              </a:rPr>
            </a:br>
            <a:endParaRPr lang="es-US" sz="2800" dirty="0"/>
          </a:p>
        </p:txBody>
      </p:sp>
      <p:sp>
        <p:nvSpPr>
          <p:cNvPr id="3" name="Marcador de contenido 2">
            <a:extLst>
              <a:ext uri="{FF2B5EF4-FFF2-40B4-BE49-F238E27FC236}">
                <a16:creationId xmlns:a16="http://schemas.microsoft.com/office/drawing/2014/main" id="{C4230BFB-34AA-7F49-AD21-1C81AA940E9B}"/>
              </a:ext>
            </a:extLst>
          </p:cNvPr>
          <p:cNvSpPr>
            <a:spLocks noGrp="1"/>
          </p:cNvSpPr>
          <p:nvPr>
            <p:ph idx="1"/>
          </p:nvPr>
        </p:nvSpPr>
        <p:spPr>
          <a:xfrm>
            <a:off x="258418" y="1279517"/>
            <a:ext cx="8229601" cy="3609848"/>
          </a:xfrm>
        </p:spPr>
        <p:txBody>
          <a:bodyPr>
            <a:noAutofit/>
          </a:bodyPr>
          <a:lstStyle/>
          <a:p>
            <a:pPr marL="285750" indent="-285750">
              <a:buFont typeface="Arial" panose="020B0604020202020204" pitchFamily="34" charset="0"/>
              <a:buChar char="•"/>
            </a:pPr>
            <a:r>
              <a:rPr lang="es-ES" sz="1800" dirty="0">
                <a:effectLst/>
                <a:latin typeface="Arial" panose="020B0604020202020204" pitchFamily="34" charset="0"/>
                <a:ea typeface="Times New Roman" panose="02020603050405020304" pitchFamily="18" charset="0"/>
                <a:cs typeface="Arial" panose="020B0604020202020204" pitchFamily="34" charset="0"/>
              </a:rPr>
              <a:t>En Colombia, los jóvenes de grado 11, que residen en barrios populares, </a:t>
            </a:r>
            <a:r>
              <a:rPr lang="es-ES" sz="1800" b="1" dirty="0">
                <a:effectLst/>
                <a:latin typeface="Arial" panose="020B0604020202020204" pitchFamily="34" charset="0"/>
                <a:ea typeface="Times New Roman" panose="02020603050405020304" pitchFamily="18" charset="0"/>
                <a:cs typeface="Arial" panose="020B0604020202020204" pitchFamily="34" charset="0"/>
              </a:rPr>
              <a:t>experimentan una serie de angustias e incertidumbres</a:t>
            </a:r>
            <a:r>
              <a:rPr lang="es-ES" sz="1800" dirty="0">
                <a:effectLst/>
                <a:latin typeface="Arial" panose="020B0604020202020204" pitchFamily="34" charset="0"/>
                <a:ea typeface="Times New Roman" panose="02020603050405020304" pitchFamily="18" charset="0"/>
                <a:cs typeface="Arial" panose="020B0604020202020204" pitchFamily="34" charset="0"/>
              </a:rPr>
              <a:t> respecto a la continuidad o no de su trayectoria académica. </a:t>
            </a:r>
          </a:p>
          <a:p>
            <a:pPr marL="285750" indent="-285750">
              <a:buFont typeface="Arial" panose="020B0604020202020204" pitchFamily="34" charset="0"/>
              <a:buChar char="•"/>
            </a:pPr>
            <a:endParaRPr lang="es-ES" sz="18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s-ES" sz="1800" dirty="0">
                <a:effectLst/>
                <a:latin typeface="Arial" panose="020B0604020202020204" pitchFamily="34" charset="0"/>
                <a:ea typeface="Times New Roman" panose="02020603050405020304" pitchFamily="18" charset="0"/>
                <a:cs typeface="Arial" panose="020B0604020202020204" pitchFamily="34" charset="0"/>
              </a:rPr>
              <a:t>Según Melo, Ramos y Hernández (2017) en Colombia las </a:t>
            </a:r>
            <a:r>
              <a:rPr lang="es-ES" sz="1800" b="1" dirty="0">
                <a:effectLst/>
                <a:latin typeface="Arial" panose="020B0604020202020204" pitchFamily="34" charset="0"/>
                <a:ea typeface="Times New Roman" panose="02020603050405020304" pitchFamily="18" charset="0"/>
                <a:cs typeface="Arial" panose="020B0604020202020204" pitchFamily="34" charset="0"/>
              </a:rPr>
              <a:t>tasas de cobertura </a:t>
            </a:r>
            <a:r>
              <a:rPr lang="es-ES" sz="1800" dirty="0">
                <a:effectLst/>
                <a:latin typeface="Arial" panose="020B0604020202020204" pitchFamily="34" charset="0"/>
                <a:ea typeface="Times New Roman" panose="02020603050405020304" pitchFamily="18" charset="0"/>
                <a:cs typeface="Arial" panose="020B0604020202020204" pitchFamily="34" charset="0"/>
              </a:rPr>
              <a:t>en educación superior no superan el 50%. </a:t>
            </a:r>
          </a:p>
          <a:p>
            <a:pPr marL="285750" indent="-285750">
              <a:buFont typeface="Arial" panose="020B0604020202020204" pitchFamily="34" charset="0"/>
              <a:buChar char="•"/>
            </a:pPr>
            <a:endParaRPr lang="es-ES" sz="18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s-ES" sz="1800" dirty="0">
                <a:effectLst/>
                <a:latin typeface="Arial" panose="020B0604020202020204" pitchFamily="34" charset="0"/>
                <a:ea typeface="Times New Roman" panose="02020603050405020304" pitchFamily="18" charset="0"/>
                <a:cs typeface="Arial" panose="020B0604020202020204" pitchFamily="34" charset="0"/>
              </a:rPr>
              <a:t>Según la Organización para la Cooperación y el Desarrollo Económico OCDE plantea que “</a:t>
            </a:r>
            <a:r>
              <a:rPr lang="es-ES" sz="1800" b="1" dirty="0">
                <a:effectLst/>
                <a:latin typeface="Arial" panose="020B0604020202020204" pitchFamily="34" charset="0"/>
                <a:ea typeface="Times New Roman" panose="02020603050405020304" pitchFamily="18" charset="0"/>
                <a:cs typeface="Arial" panose="020B0604020202020204" pitchFamily="34" charset="0"/>
              </a:rPr>
              <a:t>solo el 9% </a:t>
            </a:r>
            <a:r>
              <a:rPr lang="es-ES" sz="1800" dirty="0">
                <a:effectLst/>
                <a:latin typeface="Arial" panose="020B0604020202020204" pitchFamily="34" charset="0"/>
                <a:ea typeface="Times New Roman" panose="02020603050405020304" pitchFamily="18" charset="0"/>
                <a:cs typeface="Arial" panose="020B0604020202020204" pitchFamily="34" charset="0"/>
              </a:rPr>
              <a:t>de los jóvenes en condición de pobreza logran ingresar a la educación superior" (OCDE, 2014, p. 15).</a:t>
            </a:r>
          </a:p>
          <a:p>
            <a:pPr marL="285750" indent="-285750">
              <a:buFont typeface="Arial" panose="020B0604020202020204" pitchFamily="34" charset="0"/>
              <a:buChar char="•"/>
            </a:pPr>
            <a:endParaRPr lang="es-US" sz="1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ES" sz="1800" dirty="0">
                <a:latin typeface="Arial" panose="020B0604020202020204" pitchFamily="34" charset="0"/>
                <a:ea typeface="Times New Roman" panose="02020603050405020304" pitchFamily="18" charset="0"/>
                <a:cs typeface="Arial" panose="020B0604020202020204" pitchFamily="34" charset="0"/>
              </a:rPr>
              <a:t>E</a:t>
            </a:r>
            <a:r>
              <a:rPr lang="es-ES" sz="1800" dirty="0">
                <a:effectLst/>
                <a:latin typeface="Arial" panose="020B0604020202020204" pitchFamily="34" charset="0"/>
                <a:ea typeface="Times New Roman" panose="02020603050405020304" pitchFamily="18" charset="0"/>
                <a:cs typeface="Arial" panose="020B0604020202020204" pitchFamily="34" charset="0"/>
              </a:rPr>
              <a:t>l recorte al </a:t>
            </a:r>
            <a:r>
              <a:rPr lang="es-ES" sz="1800" b="1" dirty="0">
                <a:effectLst/>
                <a:latin typeface="Arial" panose="020B0604020202020204" pitchFamily="34" charset="0"/>
                <a:ea typeface="Times New Roman" panose="02020603050405020304" pitchFamily="18" charset="0"/>
                <a:cs typeface="Arial" panose="020B0604020202020204" pitchFamily="34" charset="0"/>
              </a:rPr>
              <a:t>presupuesto</a:t>
            </a:r>
            <a:r>
              <a:rPr lang="es-ES" sz="1800" dirty="0">
                <a:effectLst/>
                <a:latin typeface="Arial" panose="020B0604020202020204" pitchFamily="34" charset="0"/>
                <a:ea typeface="Times New Roman" panose="02020603050405020304" pitchFamily="18" charset="0"/>
                <a:cs typeface="Arial" panose="020B0604020202020204" pitchFamily="34" charset="0"/>
              </a:rPr>
              <a:t> educativo </a:t>
            </a:r>
            <a:r>
              <a:rPr lang="es-ES" sz="1800" dirty="0">
                <a:latin typeface="Arial" panose="020B0604020202020204" pitchFamily="34" charset="0"/>
                <a:ea typeface="Times New Roman" panose="02020603050405020304" pitchFamily="18" charset="0"/>
                <a:cs typeface="Arial" panose="020B0604020202020204" pitchFamily="34" charset="0"/>
              </a:rPr>
              <a:t>c</a:t>
            </a:r>
            <a:r>
              <a:rPr lang="es-ES" sz="1800" dirty="0">
                <a:effectLst/>
                <a:latin typeface="Arial" panose="020B0604020202020204" pitchFamily="34" charset="0"/>
                <a:ea typeface="Times New Roman" panose="02020603050405020304" pitchFamily="18" charset="0"/>
                <a:cs typeface="Arial" panose="020B0604020202020204" pitchFamily="34" charset="0"/>
              </a:rPr>
              <a:t>olombiano, </a:t>
            </a:r>
            <a:r>
              <a:rPr lang="es-ES" sz="1800" b="1" dirty="0">
                <a:effectLst/>
                <a:latin typeface="Arial" panose="020B0604020202020204" pitchFamily="34" charset="0"/>
                <a:ea typeface="Times New Roman" panose="02020603050405020304" pitchFamily="18" charset="0"/>
                <a:cs typeface="Arial" panose="020B0604020202020204" pitchFamily="34" charset="0"/>
              </a:rPr>
              <a:t>disminuye</a:t>
            </a:r>
            <a:r>
              <a:rPr lang="es-ES" sz="1800" dirty="0">
                <a:effectLst/>
                <a:latin typeface="Arial" panose="020B0604020202020204" pitchFamily="34" charset="0"/>
                <a:ea typeface="Times New Roman" panose="02020603050405020304" pitchFamily="18" charset="0"/>
                <a:cs typeface="Arial" panose="020B0604020202020204" pitchFamily="34" charset="0"/>
              </a:rPr>
              <a:t> un 51% de acceso a la educación superior y son muchos los jóvenes de sectores vulnerables que no cuentan con las herramientas necesarias para acceder a formarse profesionalmente. </a:t>
            </a:r>
            <a:endParaRPr lang="es-US"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5274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2800" dirty="0"/>
              <a:t>ANTECEDENTES </a:t>
            </a:r>
          </a:p>
        </p:txBody>
      </p:sp>
      <p:graphicFrame>
        <p:nvGraphicFramePr>
          <p:cNvPr id="4" name="Tabla 3"/>
          <p:cNvGraphicFramePr>
            <a:graphicFrameLocks noGrp="1"/>
          </p:cNvGraphicFramePr>
          <p:nvPr>
            <p:extLst>
              <p:ext uri="{D42A27DB-BD31-4B8C-83A1-F6EECF244321}">
                <p14:modId xmlns:p14="http://schemas.microsoft.com/office/powerpoint/2010/main" val="2901163596"/>
              </p:ext>
            </p:extLst>
          </p:nvPr>
        </p:nvGraphicFramePr>
        <p:xfrm>
          <a:off x="257175" y="1417638"/>
          <a:ext cx="8629650" cy="4420795"/>
        </p:xfrm>
        <a:graphic>
          <a:graphicData uri="http://schemas.openxmlformats.org/drawingml/2006/table">
            <a:tbl>
              <a:tblPr firstRow="1" bandRow="1">
                <a:tableStyleId>{5C22544A-7EE6-4342-B048-85BDC9FD1C3A}</a:tableStyleId>
              </a:tblPr>
              <a:tblGrid>
                <a:gridCol w="3141238">
                  <a:extLst>
                    <a:ext uri="{9D8B030D-6E8A-4147-A177-3AD203B41FA5}">
                      <a16:colId xmlns:a16="http://schemas.microsoft.com/office/drawing/2014/main" val="1870347315"/>
                    </a:ext>
                  </a:extLst>
                </a:gridCol>
                <a:gridCol w="5488412">
                  <a:extLst>
                    <a:ext uri="{9D8B030D-6E8A-4147-A177-3AD203B41FA5}">
                      <a16:colId xmlns:a16="http://schemas.microsoft.com/office/drawing/2014/main" val="1294333363"/>
                    </a:ext>
                  </a:extLst>
                </a:gridCol>
              </a:tblGrid>
              <a:tr h="312610">
                <a:tc>
                  <a:txBody>
                    <a:bodyPr/>
                    <a:lstStyle/>
                    <a:p>
                      <a:r>
                        <a:rPr lang="es-ES_tradnl" sz="1400" dirty="0"/>
                        <a:t>CATEGORIAS</a:t>
                      </a:r>
                    </a:p>
                  </a:txBody>
                  <a:tcPr/>
                </a:tc>
                <a:tc>
                  <a:txBody>
                    <a:bodyPr/>
                    <a:lstStyle/>
                    <a:p>
                      <a:r>
                        <a:rPr lang="es-ES_tradnl" sz="1400" dirty="0"/>
                        <a:t>AUTORES</a:t>
                      </a:r>
                    </a:p>
                  </a:txBody>
                  <a:tcPr/>
                </a:tc>
                <a:extLst>
                  <a:ext uri="{0D108BD9-81ED-4DB2-BD59-A6C34878D82A}">
                    <a16:rowId xmlns:a16="http://schemas.microsoft.com/office/drawing/2014/main" val="1140177876"/>
                  </a:ext>
                </a:extLst>
              </a:tr>
              <a:tr h="1286473">
                <a:tc>
                  <a:txBody>
                    <a:bodyPr/>
                    <a:lstStyle/>
                    <a:p>
                      <a:pPr marL="0" indent="0" algn="just">
                        <a:buFont typeface="Arial" panose="020B0604020202020204" pitchFamily="34" charset="0"/>
                        <a:buNone/>
                      </a:pPr>
                      <a:r>
                        <a:rPr lang="es-US" sz="1800" b="1" dirty="0">
                          <a:solidFill>
                            <a:srgbClr val="00529C"/>
                          </a:solidFill>
                        </a:rPr>
                        <a:t>Educación inclusiva.</a:t>
                      </a:r>
                    </a:p>
                  </a:txBody>
                  <a:tcPr/>
                </a:tc>
                <a:tc>
                  <a:txBody>
                    <a:bodyPr/>
                    <a:lstStyle/>
                    <a:p>
                      <a:r>
                        <a:rPr lang="es-ES_tradnl" sz="1800" dirty="0">
                          <a:solidFill>
                            <a:schemeClr val="tx1">
                              <a:lumMod val="65000"/>
                              <a:lumOff val="35000"/>
                            </a:schemeClr>
                          </a:solidFill>
                        </a:rPr>
                        <a:t>(Tedesco, 2005, p.4), Blanco (2006), Mu (et al. 2010) y Mober y Savolainen (2003) ,(Aguado, 2003). </a:t>
                      </a:r>
                    </a:p>
                  </a:txBody>
                  <a:tcPr/>
                </a:tc>
                <a:extLst>
                  <a:ext uri="{0D108BD9-81ED-4DB2-BD59-A6C34878D82A}">
                    <a16:rowId xmlns:a16="http://schemas.microsoft.com/office/drawing/2014/main" val="2680347030"/>
                  </a:ext>
                </a:extLst>
              </a:tr>
              <a:tr h="108435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US" sz="1800" b="1" dirty="0">
                          <a:solidFill>
                            <a:srgbClr val="00529C"/>
                          </a:solidFill>
                        </a:rPr>
                        <a:t>Calidad educativa.</a:t>
                      </a:r>
                    </a:p>
                    <a:p>
                      <a:endParaRPr lang="es-ES_tradnl" sz="1800" dirty="0"/>
                    </a:p>
                  </a:txBody>
                  <a:tcPr/>
                </a:tc>
                <a:tc>
                  <a:txBody>
                    <a:bodyPr/>
                    <a:lstStyle/>
                    <a:p>
                      <a:pPr algn="just"/>
                      <a:r>
                        <a:rPr lang="en-US" sz="1800" b="0" dirty="0">
                          <a:solidFill>
                            <a:schemeClr val="tx1">
                              <a:lumMod val="65000"/>
                              <a:lumOff val="35000"/>
                            </a:schemeClr>
                          </a:solidFill>
                        </a:rPr>
                        <a:t>Duque (2012), Bernasconi (2009), Men (1998) , López (2012), Unesco (2009) .</a:t>
                      </a:r>
                    </a:p>
                  </a:txBody>
                  <a:tcPr/>
                </a:tc>
                <a:extLst>
                  <a:ext uri="{0D108BD9-81ED-4DB2-BD59-A6C34878D82A}">
                    <a16:rowId xmlns:a16="http://schemas.microsoft.com/office/drawing/2014/main" val="4102764843"/>
                  </a:ext>
                </a:extLst>
              </a:tr>
              <a:tr h="767316">
                <a:tc>
                  <a:txBody>
                    <a:bodyPr/>
                    <a:lstStyle/>
                    <a:p>
                      <a:pPr marL="0" indent="0" algn="just">
                        <a:buFont typeface="Arial" panose="020B0604020202020204" pitchFamily="34" charset="0"/>
                        <a:buNone/>
                      </a:pPr>
                      <a:endParaRPr lang="es-ES" sz="1800" b="1" dirty="0">
                        <a:solidFill>
                          <a:srgbClr val="00529C"/>
                        </a:solidFill>
                      </a:endParaRPr>
                    </a:p>
                    <a:p>
                      <a:pPr marL="0" indent="0" algn="just">
                        <a:buFont typeface="Arial" panose="020B0604020202020204" pitchFamily="34" charset="0"/>
                        <a:buNone/>
                      </a:pPr>
                      <a:endParaRPr lang="es-ES" sz="1800" b="1" dirty="0">
                        <a:solidFill>
                          <a:srgbClr val="00529C"/>
                        </a:solidFill>
                      </a:endParaRPr>
                    </a:p>
                    <a:p>
                      <a:pPr marL="0" indent="0" algn="just">
                        <a:buFont typeface="Arial" panose="020B0604020202020204" pitchFamily="34" charset="0"/>
                        <a:buNone/>
                      </a:pPr>
                      <a:r>
                        <a:rPr lang="es-ES" sz="1800" b="1" dirty="0">
                          <a:solidFill>
                            <a:srgbClr val="00529C"/>
                          </a:solidFill>
                        </a:rPr>
                        <a:t>Condición socioeconómica y desigualdad educativa.</a:t>
                      </a:r>
                    </a:p>
                    <a:p>
                      <a:pPr marL="0" indent="0" algn="just">
                        <a:buFont typeface="Arial" panose="020B0604020202020204" pitchFamily="34" charset="0"/>
                        <a:buNone/>
                      </a:pPr>
                      <a:endParaRPr lang="es-ES" sz="1800" b="1" dirty="0">
                        <a:solidFill>
                          <a:srgbClr val="00529C"/>
                        </a:solidFill>
                      </a:endParaRPr>
                    </a:p>
                    <a:p>
                      <a:pPr marL="0" indent="0" algn="just">
                        <a:buFont typeface="Arial" panose="020B0604020202020204" pitchFamily="34" charset="0"/>
                        <a:buNone/>
                      </a:pPr>
                      <a:endParaRPr lang="en-US" sz="1800" b="1" dirty="0">
                        <a:solidFill>
                          <a:srgbClr val="00529C"/>
                        </a:solidFill>
                      </a:endParaRPr>
                    </a:p>
                  </a:txBody>
                  <a:tcPr/>
                </a:tc>
                <a:tc>
                  <a:txBody>
                    <a:bodyPr/>
                    <a:lstStyle/>
                    <a:p>
                      <a:pPr algn="just"/>
                      <a:r>
                        <a:rPr lang="es-US" sz="1800" dirty="0">
                          <a:solidFill>
                            <a:schemeClr val="tx1">
                              <a:lumMod val="65000"/>
                              <a:lumOff val="35000"/>
                            </a:schemeClr>
                          </a:solidFill>
                        </a:rPr>
                        <a:t>(Melo, 2018). Gómez (2011), Galindo y Gómez (2014) Luengo (2003), Sánchez (2011)</a:t>
                      </a:r>
                    </a:p>
                    <a:p>
                      <a:pPr algn="just"/>
                      <a:r>
                        <a:rPr lang="es-US" sz="1800" dirty="0">
                          <a:solidFill>
                            <a:schemeClr val="tx1">
                              <a:lumMod val="65000"/>
                              <a:lumOff val="35000"/>
                            </a:schemeClr>
                          </a:solidFill>
                        </a:rPr>
                        <a:t>López (2013) Cárdenas, (2013). Tapasco, Ruíz, Osorio y Ramírez (2019) (Bourdieu, 2009), Iregui, Melo y Ramos (2007), Guerrero (2014).</a:t>
                      </a:r>
                    </a:p>
                    <a:p>
                      <a:pPr algn="just"/>
                      <a:endParaRPr lang="es-US" sz="1800" dirty="0">
                        <a:solidFill>
                          <a:schemeClr val="tx1">
                            <a:lumMod val="65000"/>
                            <a:lumOff val="35000"/>
                          </a:schemeClr>
                        </a:solidFill>
                      </a:endParaRPr>
                    </a:p>
                  </a:txBody>
                  <a:tcPr/>
                </a:tc>
                <a:extLst>
                  <a:ext uri="{0D108BD9-81ED-4DB2-BD59-A6C34878D82A}">
                    <a16:rowId xmlns:a16="http://schemas.microsoft.com/office/drawing/2014/main" val="3631856634"/>
                  </a:ext>
                </a:extLst>
              </a:tr>
            </a:tbl>
          </a:graphicData>
        </a:graphic>
      </p:graphicFrame>
    </p:spTree>
    <p:extLst>
      <p:ext uri="{BB962C8B-B14F-4D97-AF65-F5344CB8AC3E}">
        <p14:creationId xmlns:p14="http://schemas.microsoft.com/office/powerpoint/2010/main" val="4101263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80274"/>
          </a:xfrm>
        </p:spPr>
        <p:txBody>
          <a:bodyPr>
            <a:normAutofit fontScale="90000"/>
          </a:bodyPr>
          <a:lstStyle/>
          <a:p>
            <a:r>
              <a:rPr lang="es-ES" sz="3100" dirty="0"/>
              <a:t>JUSTIFICACIÓN</a:t>
            </a:r>
            <a:r>
              <a:rPr lang="es-ES" sz="2800" dirty="0"/>
              <a:t> </a:t>
            </a:r>
            <a:endParaRPr lang="es-ES_tradnl" sz="2800" dirty="0"/>
          </a:p>
        </p:txBody>
      </p:sp>
      <p:graphicFrame>
        <p:nvGraphicFramePr>
          <p:cNvPr id="12" name="Tabla 12">
            <a:extLst>
              <a:ext uri="{FF2B5EF4-FFF2-40B4-BE49-F238E27FC236}">
                <a16:creationId xmlns:a16="http://schemas.microsoft.com/office/drawing/2014/main" id="{917ED927-9443-41CE-B208-3B45C0C6F372}"/>
              </a:ext>
            </a:extLst>
          </p:cNvPr>
          <p:cNvGraphicFramePr>
            <a:graphicFrameLocks noGrp="1"/>
          </p:cNvGraphicFramePr>
          <p:nvPr>
            <p:ph sz="half" idx="1"/>
            <p:extLst>
              <p:ext uri="{D42A27DB-BD31-4B8C-83A1-F6EECF244321}">
                <p14:modId xmlns:p14="http://schemas.microsoft.com/office/powerpoint/2010/main" val="2328682261"/>
              </p:ext>
            </p:extLst>
          </p:nvPr>
        </p:nvGraphicFramePr>
        <p:xfrm>
          <a:off x="457200" y="848139"/>
          <a:ext cx="8494642" cy="5417266"/>
        </p:xfrm>
        <a:graphic>
          <a:graphicData uri="http://schemas.openxmlformats.org/drawingml/2006/table">
            <a:tbl>
              <a:tblPr firstRow="1" bandRow="1">
                <a:tableStyleId>{5C22544A-7EE6-4342-B048-85BDC9FD1C3A}</a:tableStyleId>
              </a:tblPr>
              <a:tblGrid>
                <a:gridCol w="4247321">
                  <a:extLst>
                    <a:ext uri="{9D8B030D-6E8A-4147-A177-3AD203B41FA5}">
                      <a16:colId xmlns:a16="http://schemas.microsoft.com/office/drawing/2014/main" val="149124896"/>
                    </a:ext>
                  </a:extLst>
                </a:gridCol>
                <a:gridCol w="4247321">
                  <a:extLst>
                    <a:ext uri="{9D8B030D-6E8A-4147-A177-3AD203B41FA5}">
                      <a16:colId xmlns:a16="http://schemas.microsoft.com/office/drawing/2014/main" val="1412145173"/>
                    </a:ext>
                  </a:extLst>
                </a:gridCol>
              </a:tblGrid>
              <a:tr h="653808">
                <a:tc>
                  <a:txBody>
                    <a:bodyPr/>
                    <a:lstStyle/>
                    <a:p>
                      <a:endParaRPr lang="es-CO" dirty="0"/>
                    </a:p>
                    <a:p>
                      <a:r>
                        <a:rPr lang="es-CO" dirty="0"/>
                        <a:t>¿Para quien?</a:t>
                      </a:r>
                    </a:p>
                  </a:txBody>
                  <a:tcPr/>
                </a:tc>
                <a:tc>
                  <a:txBody>
                    <a:bodyPr/>
                    <a:lstStyle/>
                    <a:p>
                      <a:endParaRPr lang="es-CO" dirty="0"/>
                    </a:p>
                    <a:p>
                      <a:r>
                        <a:rPr lang="es-CO" dirty="0"/>
                        <a:t>¿Por qué ? </a:t>
                      </a:r>
                    </a:p>
                  </a:txBody>
                  <a:tcPr/>
                </a:tc>
                <a:extLst>
                  <a:ext uri="{0D108BD9-81ED-4DB2-BD59-A6C34878D82A}">
                    <a16:rowId xmlns:a16="http://schemas.microsoft.com/office/drawing/2014/main" val="2403746571"/>
                  </a:ext>
                </a:extLst>
              </a:tr>
              <a:tr h="1494418">
                <a:tc>
                  <a:txBody>
                    <a:bodyPr/>
                    <a:lstStyle/>
                    <a:p>
                      <a:endParaRPr lang="es-CO" dirty="0">
                        <a:solidFill>
                          <a:schemeClr val="tx1">
                            <a:lumMod val="65000"/>
                            <a:lumOff val="35000"/>
                          </a:schemeClr>
                        </a:solidFill>
                      </a:endParaRPr>
                    </a:p>
                    <a:p>
                      <a:pPr algn="ctr"/>
                      <a:r>
                        <a:rPr lang="es-CO" dirty="0">
                          <a:solidFill>
                            <a:schemeClr val="tx1">
                              <a:lumMod val="65000"/>
                              <a:lumOff val="35000"/>
                            </a:schemeClr>
                          </a:solidFill>
                        </a:rPr>
                        <a:t>Los estudiantes.</a:t>
                      </a:r>
                    </a:p>
                  </a:txBody>
                  <a:tcPr/>
                </a:tc>
                <a:tc>
                  <a:txBody>
                    <a:bodyPr/>
                    <a:lstStyle/>
                    <a:p>
                      <a:r>
                        <a:rPr lang="es-CO" sz="1800" kern="1200" dirty="0">
                          <a:solidFill>
                            <a:schemeClr val="tx1">
                              <a:lumMod val="65000"/>
                              <a:lumOff val="35000"/>
                            </a:schemeClr>
                          </a:solidFill>
                          <a:effectLst/>
                          <a:latin typeface="+mn-lt"/>
                          <a:ea typeface="+mn-ea"/>
                          <a:cs typeface="+mn-cs"/>
                        </a:rPr>
                        <a:t>Esta </a:t>
                      </a:r>
                      <a:r>
                        <a:rPr lang="es-ES" sz="1800" kern="1200" dirty="0">
                          <a:solidFill>
                            <a:schemeClr val="tx1">
                              <a:lumMod val="65000"/>
                              <a:lumOff val="35000"/>
                            </a:schemeClr>
                          </a:solidFill>
                          <a:effectLst/>
                          <a:latin typeface="+mn-lt"/>
                          <a:ea typeface="+mn-ea"/>
                          <a:cs typeface="+mn-cs"/>
                        </a:rPr>
                        <a:t>investigación permite reconocer sus inquietudes y generar dinámicas a partir de sus respuestas que facilitan la toma de decisiones para continuar con sus estudios a nivel superior.</a:t>
                      </a:r>
                      <a:endParaRPr lang="es-CO" dirty="0">
                        <a:solidFill>
                          <a:schemeClr val="tx1">
                            <a:lumMod val="65000"/>
                            <a:lumOff val="35000"/>
                          </a:schemeClr>
                        </a:solidFill>
                      </a:endParaRPr>
                    </a:p>
                  </a:txBody>
                  <a:tcPr/>
                </a:tc>
                <a:extLst>
                  <a:ext uri="{0D108BD9-81ED-4DB2-BD59-A6C34878D82A}">
                    <a16:rowId xmlns:a16="http://schemas.microsoft.com/office/drawing/2014/main" val="1055767502"/>
                  </a:ext>
                </a:extLst>
              </a:tr>
              <a:tr h="1494418">
                <a:tc>
                  <a:txBody>
                    <a:bodyPr/>
                    <a:lstStyle/>
                    <a:p>
                      <a:endParaRPr lang="es-CO" dirty="0">
                        <a:solidFill>
                          <a:schemeClr val="tx1">
                            <a:lumMod val="65000"/>
                            <a:lumOff val="35000"/>
                          </a:schemeClr>
                        </a:solidFill>
                      </a:endParaRPr>
                    </a:p>
                    <a:p>
                      <a:pPr algn="ctr"/>
                      <a:r>
                        <a:rPr lang="es-CO" dirty="0">
                          <a:solidFill>
                            <a:schemeClr val="tx1">
                              <a:lumMod val="65000"/>
                              <a:lumOff val="35000"/>
                            </a:schemeClr>
                          </a:solidFill>
                        </a:rPr>
                        <a:t>Docentes.</a:t>
                      </a:r>
                    </a:p>
                  </a:txBody>
                  <a:tcPr/>
                </a:tc>
                <a:tc>
                  <a:txBody>
                    <a:bodyPr/>
                    <a:lstStyle/>
                    <a:p>
                      <a:r>
                        <a:rPr lang="es-ES" dirty="0">
                          <a:solidFill>
                            <a:schemeClr val="tx1">
                              <a:lumMod val="65000"/>
                              <a:lumOff val="35000"/>
                            </a:schemeClr>
                          </a:solidFill>
                        </a:rPr>
                        <a:t>El articular a los docentes al ejercicio de apoyo en los estudiantes de grado 11°es necesario para situarlos en la búsqueda de opciones para acceder al nivel educativo superior. </a:t>
                      </a:r>
                      <a:endParaRPr lang="es-CO" dirty="0">
                        <a:solidFill>
                          <a:schemeClr val="tx1">
                            <a:lumMod val="65000"/>
                            <a:lumOff val="35000"/>
                          </a:schemeClr>
                        </a:solidFill>
                      </a:endParaRPr>
                    </a:p>
                  </a:txBody>
                  <a:tcPr/>
                </a:tc>
                <a:extLst>
                  <a:ext uri="{0D108BD9-81ED-4DB2-BD59-A6C34878D82A}">
                    <a16:rowId xmlns:a16="http://schemas.microsoft.com/office/drawing/2014/main" val="1903177902"/>
                  </a:ext>
                </a:extLst>
              </a:tr>
              <a:tr h="1774622">
                <a:tc>
                  <a:txBody>
                    <a:bodyPr/>
                    <a:lstStyle/>
                    <a:p>
                      <a:endParaRPr lang="es-CO" dirty="0">
                        <a:solidFill>
                          <a:schemeClr val="tx1">
                            <a:lumMod val="65000"/>
                            <a:lumOff val="35000"/>
                          </a:schemeClr>
                        </a:solidFill>
                      </a:endParaRPr>
                    </a:p>
                    <a:p>
                      <a:pPr algn="ctr"/>
                      <a:r>
                        <a:rPr lang="es-CO" dirty="0">
                          <a:solidFill>
                            <a:schemeClr val="tx1">
                              <a:lumMod val="65000"/>
                              <a:lumOff val="35000"/>
                            </a:schemeClr>
                          </a:solidFill>
                        </a:rPr>
                        <a:t>Trabajo social.</a:t>
                      </a:r>
                    </a:p>
                  </a:txBody>
                  <a:tcPr/>
                </a:tc>
                <a:tc>
                  <a:txBody>
                    <a:bodyPr/>
                    <a:lstStyle/>
                    <a:p>
                      <a:r>
                        <a:rPr lang="es-ES" dirty="0">
                          <a:solidFill>
                            <a:schemeClr val="tx1">
                              <a:lumMod val="65000"/>
                              <a:lumOff val="35000"/>
                            </a:schemeClr>
                          </a:solidFill>
                        </a:rPr>
                        <a:t>Nos permitirá situar las bases para gestionar soluciones orientadas a mejorar la calidad educativa ya que es importante la relación entre teoría y método para analizar las dinámicas expresadas en las realidades sociales (Estrada, 2011). </a:t>
                      </a:r>
                      <a:endParaRPr lang="es-CO" dirty="0">
                        <a:solidFill>
                          <a:schemeClr val="tx1">
                            <a:lumMod val="65000"/>
                            <a:lumOff val="35000"/>
                          </a:schemeClr>
                        </a:solidFill>
                      </a:endParaRPr>
                    </a:p>
                  </a:txBody>
                  <a:tcPr/>
                </a:tc>
                <a:extLst>
                  <a:ext uri="{0D108BD9-81ED-4DB2-BD59-A6C34878D82A}">
                    <a16:rowId xmlns:a16="http://schemas.microsoft.com/office/drawing/2014/main" val="2708242613"/>
                  </a:ext>
                </a:extLst>
              </a:tr>
            </a:tbl>
          </a:graphicData>
        </a:graphic>
      </p:graphicFrame>
    </p:spTree>
    <p:extLst>
      <p:ext uri="{BB962C8B-B14F-4D97-AF65-F5344CB8AC3E}">
        <p14:creationId xmlns:p14="http://schemas.microsoft.com/office/powerpoint/2010/main" val="1826242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9616" y="530878"/>
            <a:ext cx="8229600" cy="1143000"/>
          </a:xfrm>
        </p:spPr>
        <p:txBody>
          <a:bodyPr>
            <a:normAutofit/>
          </a:bodyPr>
          <a:lstStyle/>
          <a:p>
            <a:r>
              <a:rPr lang="es-ES" sz="2800" dirty="0"/>
              <a:t>PREGUNTA PROBLEMA.</a:t>
            </a:r>
            <a:endParaRPr lang="en-US" sz="2800" dirty="0"/>
          </a:p>
        </p:txBody>
      </p:sp>
      <p:sp>
        <p:nvSpPr>
          <p:cNvPr id="3" name="Marcador de contenido 2"/>
          <p:cNvSpPr>
            <a:spLocks noGrp="1"/>
          </p:cNvSpPr>
          <p:nvPr>
            <p:ph idx="1"/>
          </p:nvPr>
        </p:nvSpPr>
        <p:spPr>
          <a:xfrm>
            <a:off x="384784" y="1313306"/>
            <a:ext cx="8229600" cy="1626326"/>
          </a:xfrm>
        </p:spPr>
        <p:txBody>
          <a:bodyPr>
            <a:normAutofit/>
          </a:bodyPr>
          <a:lstStyle/>
          <a:p>
            <a:endParaRPr lang="es-ES" sz="2000" dirty="0"/>
          </a:p>
          <a:p>
            <a:r>
              <a:rPr lang="es-ES" sz="1800" dirty="0"/>
              <a:t>¿Cuáles son las percepciones sobre el acceso a la educación superior que tienen los estudiantes del grado 11° del Centro de Educación en Tecnología CENTEC Córdoba Ltda.?</a:t>
            </a:r>
          </a:p>
          <a:p>
            <a:endParaRPr lang="en-US" dirty="0"/>
          </a:p>
        </p:txBody>
      </p:sp>
      <p:pic>
        <p:nvPicPr>
          <p:cNvPr id="5" name="Imagen 4">
            <a:extLst>
              <a:ext uri="{FF2B5EF4-FFF2-40B4-BE49-F238E27FC236}">
                <a16:creationId xmlns:a16="http://schemas.microsoft.com/office/drawing/2014/main" id="{6155592A-815B-4A79-8067-DB4585908439}"/>
              </a:ext>
            </a:extLst>
          </p:cNvPr>
          <p:cNvPicPr>
            <a:picLocks noChangeAspect="1"/>
          </p:cNvPicPr>
          <p:nvPr/>
        </p:nvPicPr>
        <p:blipFill rotWithShape="1">
          <a:blip r:embed="rId2"/>
          <a:srcRect b="11072"/>
          <a:stretch/>
        </p:blipFill>
        <p:spPr>
          <a:xfrm>
            <a:off x="3609474" y="2957051"/>
            <a:ext cx="3678153" cy="2397017"/>
          </a:xfrm>
          <a:prstGeom prst="rect">
            <a:avLst/>
          </a:prstGeom>
        </p:spPr>
      </p:pic>
      <p:pic>
        <p:nvPicPr>
          <p:cNvPr id="9" name="Imagen 8">
            <a:extLst>
              <a:ext uri="{FF2B5EF4-FFF2-40B4-BE49-F238E27FC236}">
                <a16:creationId xmlns:a16="http://schemas.microsoft.com/office/drawing/2014/main" id="{B7C35D37-57CC-48E1-A00C-0634CA61254C}"/>
              </a:ext>
            </a:extLst>
          </p:cNvPr>
          <p:cNvPicPr>
            <a:picLocks noChangeAspect="1"/>
          </p:cNvPicPr>
          <p:nvPr/>
        </p:nvPicPr>
        <p:blipFill>
          <a:blip r:embed="rId3"/>
          <a:stretch>
            <a:fillRect/>
          </a:stretch>
        </p:blipFill>
        <p:spPr>
          <a:xfrm>
            <a:off x="457200" y="2864810"/>
            <a:ext cx="3047998" cy="1714499"/>
          </a:xfrm>
          <a:prstGeom prst="rect">
            <a:avLst/>
          </a:prstGeom>
        </p:spPr>
      </p:pic>
      <p:pic>
        <p:nvPicPr>
          <p:cNvPr id="11" name="Imagen 10">
            <a:extLst>
              <a:ext uri="{FF2B5EF4-FFF2-40B4-BE49-F238E27FC236}">
                <a16:creationId xmlns:a16="http://schemas.microsoft.com/office/drawing/2014/main" id="{3CBC1A21-1B2F-40CA-AC63-0D88B233721A}"/>
              </a:ext>
            </a:extLst>
          </p:cNvPr>
          <p:cNvPicPr>
            <a:picLocks noChangeAspect="1"/>
          </p:cNvPicPr>
          <p:nvPr/>
        </p:nvPicPr>
        <p:blipFill>
          <a:blip r:embed="rId4"/>
          <a:stretch>
            <a:fillRect/>
          </a:stretch>
        </p:blipFill>
        <p:spPr>
          <a:xfrm>
            <a:off x="1856373" y="4222805"/>
            <a:ext cx="2466975" cy="1847850"/>
          </a:xfrm>
          <a:prstGeom prst="rect">
            <a:avLst/>
          </a:prstGeom>
        </p:spPr>
      </p:pic>
    </p:spTree>
    <p:extLst>
      <p:ext uri="{BB962C8B-B14F-4D97-AF65-F5344CB8AC3E}">
        <p14:creationId xmlns:p14="http://schemas.microsoft.com/office/powerpoint/2010/main" val="1759254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1480" y="641601"/>
            <a:ext cx="8229600" cy="1143000"/>
          </a:xfrm>
        </p:spPr>
        <p:txBody>
          <a:bodyPr>
            <a:normAutofit/>
          </a:bodyPr>
          <a:lstStyle/>
          <a:p>
            <a:r>
              <a:rPr lang="es-ES" sz="2800" dirty="0"/>
              <a:t>OBJETIVO GENERAL.</a:t>
            </a:r>
            <a:endParaRPr lang="en-US" sz="2800" dirty="0"/>
          </a:p>
        </p:txBody>
      </p:sp>
      <p:sp>
        <p:nvSpPr>
          <p:cNvPr id="3" name="Marcador de contenido 2"/>
          <p:cNvSpPr>
            <a:spLocks noGrp="1"/>
          </p:cNvSpPr>
          <p:nvPr>
            <p:ph idx="1"/>
          </p:nvPr>
        </p:nvSpPr>
        <p:spPr>
          <a:xfrm>
            <a:off x="502920" y="1610141"/>
            <a:ext cx="8138160" cy="4336552"/>
          </a:xfrm>
        </p:spPr>
        <p:txBody>
          <a:bodyPr>
            <a:normAutofit/>
          </a:bodyPr>
          <a:lstStyle/>
          <a:p>
            <a:endParaRPr lang="es-ES" sz="2000" dirty="0"/>
          </a:p>
          <a:p>
            <a:pPr marL="342900" indent="-342900">
              <a:buFont typeface="Arial" panose="020B0604020202020204" pitchFamily="34" charset="0"/>
              <a:buChar char="•"/>
            </a:pPr>
            <a:r>
              <a:rPr lang="es-ES" sz="1800" dirty="0"/>
              <a:t>Analizar las percepciones sobre el acceso a la educación superior que tienen los estudiantes del grado 11° del Centro de Educación en Tecnología CENTEC Córdoba Ltda.</a:t>
            </a:r>
          </a:p>
          <a:p>
            <a:endParaRPr lang="en-US" dirty="0"/>
          </a:p>
        </p:txBody>
      </p:sp>
      <p:pic>
        <p:nvPicPr>
          <p:cNvPr id="5" name="Imagen 4">
            <a:extLst>
              <a:ext uri="{FF2B5EF4-FFF2-40B4-BE49-F238E27FC236}">
                <a16:creationId xmlns:a16="http://schemas.microsoft.com/office/drawing/2014/main" id="{5F71DD17-D0BA-41DE-BE98-D741A3697FF8}"/>
              </a:ext>
            </a:extLst>
          </p:cNvPr>
          <p:cNvPicPr>
            <a:picLocks noChangeAspect="1"/>
          </p:cNvPicPr>
          <p:nvPr/>
        </p:nvPicPr>
        <p:blipFill>
          <a:blip r:embed="rId2"/>
          <a:stretch>
            <a:fillRect/>
          </a:stretch>
        </p:blipFill>
        <p:spPr>
          <a:xfrm>
            <a:off x="787149" y="3429000"/>
            <a:ext cx="3454903" cy="1975773"/>
          </a:xfrm>
          <a:prstGeom prst="rect">
            <a:avLst/>
          </a:prstGeom>
        </p:spPr>
      </p:pic>
      <p:pic>
        <p:nvPicPr>
          <p:cNvPr id="7" name="Imagen 6">
            <a:extLst>
              <a:ext uri="{FF2B5EF4-FFF2-40B4-BE49-F238E27FC236}">
                <a16:creationId xmlns:a16="http://schemas.microsoft.com/office/drawing/2014/main" id="{D806F02B-680D-43CE-BE14-7E3886FC93F8}"/>
              </a:ext>
            </a:extLst>
          </p:cNvPr>
          <p:cNvPicPr>
            <a:picLocks noChangeAspect="1"/>
          </p:cNvPicPr>
          <p:nvPr/>
        </p:nvPicPr>
        <p:blipFill>
          <a:blip r:embed="rId3"/>
          <a:stretch>
            <a:fillRect/>
          </a:stretch>
        </p:blipFill>
        <p:spPr>
          <a:xfrm>
            <a:off x="4526280" y="3594848"/>
            <a:ext cx="3660704" cy="2448096"/>
          </a:xfrm>
          <a:prstGeom prst="rect">
            <a:avLst/>
          </a:prstGeom>
        </p:spPr>
      </p:pic>
    </p:spTree>
    <p:extLst>
      <p:ext uri="{BB962C8B-B14F-4D97-AF65-F5344CB8AC3E}">
        <p14:creationId xmlns:p14="http://schemas.microsoft.com/office/powerpoint/2010/main" val="1083575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92690"/>
            <a:ext cx="8229600" cy="1143000"/>
          </a:xfrm>
        </p:spPr>
        <p:txBody>
          <a:bodyPr>
            <a:normAutofit/>
          </a:bodyPr>
          <a:lstStyle/>
          <a:p>
            <a:r>
              <a:rPr lang="es-ES" sz="2800" b="1" dirty="0"/>
              <a:t>OBJETIVOS ESPECÍFICOS.</a:t>
            </a:r>
            <a:br>
              <a:rPr lang="es-ES" sz="2800" b="1" dirty="0"/>
            </a:br>
            <a:endParaRPr lang="en-US" sz="2800" dirty="0"/>
          </a:p>
        </p:txBody>
      </p:sp>
      <p:sp>
        <p:nvSpPr>
          <p:cNvPr id="3" name="Marcador de contenido 2"/>
          <p:cNvSpPr>
            <a:spLocks noGrp="1"/>
          </p:cNvSpPr>
          <p:nvPr>
            <p:ph idx="1"/>
          </p:nvPr>
        </p:nvSpPr>
        <p:spPr>
          <a:xfrm>
            <a:off x="548640" y="1417638"/>
            <a:ext cx="8138160" cy="4708525"/>
          </a:xfrm>
        </p:spPr>
        <p:txBody>
          <a:bodyPr>
            <a:normAutofit/>
          </a:bodyPr>
          <a:lstStyle/>
          <a:p>
            <a:endParaRPr lang="es-ES" sz="2000" dirty="0"/>
          </a:p>
          <a:p>
            <a:pPr marL="457200" indent="-457200">
              <a:buFont typeface="Arial" panose="020B0604020202020204" pitchFamily="34" charset="0"/>
              <a:buChar char="•"/>
            </a:pPr>
            <a:r>
              <a:rPr lang="es-ES" sz="1800" b="1" dirty="0"/>
              <a:t>Identificar la noción </a:t>
            </a:r>
            <a:r>
              <a:rPr lang="es-ES" sz="1800" dirty="0"/>
              <a:t>sobre educación superior que tienen los estudiantes del Centro de Educación en Tecnología CENTEC Córdoba Ltda.</a:t>
            </a:r>
          </a:p>
          <a:p>
            <a:pPr marL="457200" indent="-457200">
              <a:buFont typeface="Arial" panose="020B0604020202020204" pitchFamily="34" charset="0"/>
              <a:buChar char="•"/>
            </a:pPr>
            <a:endParaRPr lang="es-ES" sz="1800" dirty="0"/>
          </a:p>
          <a:p>
            <a:pPr marL="457200" indent="-457200">
              <a:buFont typeface="Arial" panose="020B0604020202020204" pitchFamily="34" charset="0"/>
              <a:buChar char="•"/>
            </a:pPr>
            <a:r>
              <a:rPr lang="es-ES" sz="1800" dirty="0"/>
              <a:t>Reconocer las </a:t>
            </a:r>
            <a:r>
              <a:rPr lang="es-ES" sz="1800" b="1" dirty="0"/>
              <a:t>condiciones familiares, socioeconómicas y escolares </a:t>
            </a:r>
            <a:r>
              <a:rPr lang="es-ES" sz="1800" dirty="0"/>
              <a:t>que los estudiantes perciben y pueden obstaculizar o facilitar su acceso a la educación superior.</a:t>
            </a:r>
          </a:p>
          <a:p>
            <a:pPr marL="457200" indent="-457200">
              <a:buFont typeface="Arial" panose="020B0604020202020204" pitchFamily="34" charset="0"/>
              <a:buChar char="•"/>
            </a:pPr>
            <a:endParaRPr lang="es-ES" sz="1800" dirty="0"/>
          </a:p>
          <a:p>
            <a:pPr marL="457200" indent="-457200">
              <a:buFont typeface="Arial" panose="020B0604020202020204" pitchFamily="34" charset="0"/>
              <a:buChar char="•"/>
            </a:pPr>
            <a:r>
              <a:rPr lang="es-ES" sz="1800" b="1" dirty="0"/>
              <a:t>Describir las expectativas </a:t>
            </a:r>
            <a:r>
              <a:rPr lang="es-ES" sz="1800" dirty="0"/>
              <a:t>que tienen los estudiantes del Centro de Educación en Tecnología CENTEC Córdoba Ltda</a:t>
            </a:r>
            <a:r>
              <a:rPr lang="es-ES" sz="1800" b="1" dirty="0"/>
              <a:t>., </a:t>
            </a:r>
            <a:r>
              <a:rPr lang="es-ES" sz="1800" dirty="0"/>
              <a:t>en cuanto a la educación superior.</a:t>
            </a:r>
          </a:p>
          <a:p>
            <a:endParaRPr lang="en-US" dirty="0"/>
          </a:p>
        </p:txBody>
      </p:sp>
    </p:spTree>
    <p:extLst>
      <p:ext uri="{BB962C8B-B14F-4D97-AF65-F5344CB8AC3E}">
        <p14:creationId xmlns:p14="http://schemas.microsoft.com/office/powerpoint/2010/main" val="3402383381"/>
      </p:ext>
    </p:extLst>
  </p:cSld>
  <p:clrMapOvr>
    <a:masterClrMapping/>
  </p:clrMapOvr>
</p:sld>
</file>

<file path=ppt/theme/theme1.xml><?xml version="1.0" encoding="utf-8"?>
<a:theme xmlns:a="http://schemas.openxmlformats.org/drawingml/2006/main" name="Planitlla PowerPoint 2018 UNIAJ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UNIAJC 2018</Template>
  <TotalTime>1901</TotalTime>
  <Words>4547</Words>
  <Application>Microsoft Office PowerPoint</Application>
  <PresentationFormat>Presentación en pantalla (4:3)</PresentationFormat>
  <Paragraphs>227</Paragraphs>
  <Slides>21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Symbol</vt:lpstr>
      <vt:lpstr>Times New Roman</vt:lpstr>
      <vt:lpstr>Planitlla PowerPoint 2018 UNIAJC</vt:lpstr>
      <vt:lpstr>Presentación de PowerPoint</vt:lpstr>
      <vt:lpstr>  Percepciones sobre el acceso a la educación superior de los estudiantes del Centro de Educación en Tecnología CENTEC Córdoba Ltda.   INTEGRANTES Andrés Mauricio Quiñones Caicedo Cc . 1.144.189.469 Ányelo David Albornoz  Cc . 1.111.801.094 Greisy Daniela Tenorio Angulo Cc. 1.144.199.570  </vt:lpstr>
      <vt:lpstr>INTRODUCCIÓN.</vt:lpstr>
      <vt:lpstr>PLANTEAMIENTO DEL PROBLEMA: </vt:lpstr>
      <vt:lpstr>ANTECEDENTES </vt:lpstr>
      <vt:lpstr>JUSTIFICACIÓN </vt:lpstr>
      <vt:lpstr>PREGUNTA PROBLEMA.</vt:lpstr>
      <vt:lpstr>OBJETIVO GENERAL.</vt:lpstr>
      <vt:lpstr>OBJETIVOS ESPECÍFICOS. </vt:lpstr>
      <vt:lpstr>MARCO CONTEXTUAL.</vt:lpstr>
      <vt:lpstr>Marco de referencia teórico-conceptual.</vt:lpstr>
      <vt:lpstr>ESTRATEGIA METODOLÓGICA.</vt:lpstr>
      <vt:lpstr>ESTRATEGIA METODOLÓGICA.</vt:lpstr>
      <vt:lpstr>RESULTADOS </vt:lpstr>
      <vt:lpstr>CONCLUSIONES. </vt:lpstr>
      <vt:lpstr>Presentación de PowerPoint</vt:lpstr>
      <vt:lpstr>RECOMENDACIONES.</vt:lpstr>
      <vt:lpstr>BIBLIOGRAFÍA.</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Andres Bolaños Ceballos</dc:creator>
  <cp:lastModifiedBy>andresmqc2@gmail.com</cp:lastModifiedBy>
  <cp:revision>104</cp:revision>
  <dcterms:created xsi:type="dcterms:W3CDTF">2018-09-19T14:14:54Z</dcterms:created>
  <dcterms:modified xsi:type="dcterms:W3CDTF">2021-07-23T13:36:50Z</dcterms:modified>
</cp:coreProperties>
</file>