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7" r:id="rId2"/>
    <p:sldId id="261" r:id="rId3"/>
    <p:sldId id="259" r:id="rId4"/>
    <p:sldId id="263" r:id="rId5"/>
    <p:sldId id="264" r:id="rId6"/>
    <p:sldId id="265" r:id="rId7"/>
    <p:sldId id="268" r:id="rId8"/>
    <p:sldId id="270" r:id="rId9"/>
    <p:sldId id="269" r:id="rId10"/>
    <p:sldId id="271" r:id="rId11"/>
    <p:sldId id="272" r:id="rId12"/>
    <p:sldId id="277" r:id="rId13"/>
    <p:sldId id="280" r:id="rId14"/>
    <p:sldId id="273" r:id="rId15"/>
    <p:sldId id="275" r:id="rId16"/>
    <p:sldId id="274" r:id="rId17"/>
    <p:sldId id="276" r:id="rId18"/>
    <p:sldId id="262" r:id="rId1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9" autoAdjust="0"/>
    <p:restoredTop sz="94682" autoAdjust="0"/>
  </p:normalViewPr>
  <p:slideViewPr>
    <p:cSldViewPr snapToGrid="0" snapToObjects="1">
      <p:cViewPr varScale="1">
        <p:scale>
          <a:sx n="68" d="100"/>
          <a:sy n="68" d="100"/>
        </p:scale>
        <p:origin x="1440"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B39117-BBAA-FC4C-90CB-86676EB69E98}" type="datetimeFigureOut">
              <a:rPr lang="es-ES" smtClean="0"/>
              <a:t>28/07/2022</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A48F21-F51C-9144-B662-F14C636FE289}" type="slidenum">
              <a:rPr lang="es-ES" smtClean="0"/>
              <a:t>‹Nº›</a:t>
            </a:fld>
            <a:endParaRPr lang="es-ES"/>
          </a:p>
        </p:txBody>
      </p:sp>
    </p:spTree>
    <p:extLst>
      <p:ext uri="{BB962C8B-B14F-4D97-AF65-F5344CB8AC3E}">
        <p14:creationId xmlns:p14="http://schemas.microsoft.com/office/powerpoint/2010/main" val="2156836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Esta</a:t>
            </a:r>
            <a:r>
              <a:rPr lang="es-ES" baseline="0" dirty="0"/>
              <a:t> diapositiva es la </a:t>
            </a:r>
            <a:r>
              <a:rPr lang="es-ES" b="1" baseline="0" dirty="0"/>
              <a:t>Portada del Documento</a:t>
            </a:r>
            <a:r>
              <a:rPr lang="es-ES" baseline="0" dirty="0"/>
              <a:t>, se sugiere NO INCLUIR NINGUNA información o disponer algún elemento sobre la misma.</a:t>
            </a:r>
            <a:endParaRPr lang="es-ES" dirty="0"/>
          </a:p>
        </p:txBody>
      </p:sp>
      <p:sp>
        <p:nvSpPr>
          <p:cNvPr id="4" name="Marcador de número de diapositiva 3"/>
          <p:cNvSpPr>
            <a:spLocks noGrp="1"/>
          </p:cNvSpPr>
          <p:nvPr>
            <p:ph type="sldNum" sz="quarter" idx="10"/>
          </p:nvPr>
        </p:nvSpPr>
        <p:spPr/>
        <p:txBody>
          <a:bodyPr/>
          <a:lstStyle/>
          <a:p>
            <a:fld id="{CAA48F21-F51C-9144-B662-F14C636FE289}" type="slidenum">
              <a:rPr lang="es-ES" smtClean="0"/>
              <a:t>1</a:t>
            </a:fld>
            <a:endParaRPr lang="es-ES"/>
          </a:p>
        </p:txBody>
      </p:sp>
    </p:spTree>
    <p:extLst>
      <p:ext uri="{BB962C8B-B14F-4D97-AF65-F5344CB8AC3E}">
        <p14:creationId xmlns:p14="http://schemas.microsoft.com/office/powerpoint/2010/main" val="1899131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CAA48F21-F51C-9144-B662-F14C636FE289}" type="slidenum">
              <a:rPr lang="es-ES" smtClean="0"/>
              <a:t>4</a:t>
            </a:fld>
            <a:endParaRPr lang="es-ES"/>
          </a:p>
        </p:txBody>
      </p:sp>
    </p:spTree>
    <p:extLst>
      <p:ext uri="{BB962C8B-B14F-4D97-AF65-F5344CB8AC3E}">
        <p14:creationId xmlns:p14="http://schemas.microsoft.com/office/powerpoint/2010/main" val="3684183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CAA48F21-F51C-9144-B662-F14C636FE289}" type="slidenum">
              <a:rPr lang="es-ES" smtClean="0"/>
              <a:t>9</a:t>
            </a:fld>
            <a:endParaRPr lang="es-ES"/>
          </a:p>
        </p:txBody>
      </p:sp>
    </p:spTree>
    <p:extLst>
      <p:ext uri="{BB962C8B-B14F-4D97-AF65-F5344CB8AC3E}">
        <p14:creationId xmlns:p14="http://schemas.microsoft.com/office/powerpoint/2010/main" val="2673733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CAA48F21-F51C-9144-B662-F14C636FE289}" type="slidenum">
              <a:rPr lang="es-ES" smtClean="0"/>
              <a:t>10</a:t>
            </a:fld>
            <a:endParaRPr lang="es-ES"/>
          </a:p>
        </p:txBody>
      </p:sp>
    </p:spTree>
    <p:extLst>
      <p:ext uri="{BB962C8B-B14F-4D97-AF65-F5344CB8AC3E}">
        <p14:creationId xmlns:p14="http://schemas.microsoft.com/office/powerpoint/2010/main" val="29292805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771579"/>
            <a:ext cx="4312078" cy="5196204"/>
          </a:xfrm>
        </p:spPr>
        <p:txBody>
          <a:bodyPr anchor="ctr"/>
          <a:lstStyle>
            <a:lvl1pPr algn="l">
              <a:defRPr b="1"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Tree>
    <p:extLst>
      <p:ext uri="{BB962C8B-B14F-4D97-AF65-F5344CB8AC3E}">
        <p14:creationId xmlns:p14="http://schemas.microsoft.com/office/powerpoint/2010/main" val="3732019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spc="-150">
                <a:solidFill>
                  <a:srgbClr val="00529C"/>
                </a:solidFill>
                <a:latin typeface="Arial"/>
                <a:cs typeface="Arial"/>
              </a:defRPr>
            </a:lvl1pPr>
          </a:lstStyle>
          <a:p>
            <a:r>
              <a:rPr lang="es-ES"/>
              <a:t>Haga clic para modificar el estilo de título del patrón</a:t>
            </a:r>
          </a:p>
        </p:txBody>
      </p:sp>
      <p:sp>
        <p:nvSpPr>
          <p:cNvPr id="3" name="Marcador de contenido 2"/>
          <p:cNvSpPr>
            <a:spLocks noGrp="1"/>
          </p:cNvSpPr>
          <p:nvPr>
            <p:ph idx="1"/>
          </p:nvPr>
        </p:nvSpPr>
        <p:spPr/>
        <p:txBody>
          <a:bodyPr/>
          <a:lstStyle>
            <a:lvl1pPr marL="0" indent="0">
              <a:buNone/>
              <a:defRPr>
                <a:solidFill>
                  <a:schemeClr val="tx1">
                    <a:lumMod val="65000"/>
                    <a:lumOff val="35000"/>
                  </a:schemeClr>
                </a:solidFill>
                <a:latin typeface="Arial"/>
                <a:cs typeface="Arial"/>
              </a:defRPr>
            </a:lvl1pPr>
            <a:lvl2pPr marL="457200" indent="0">
              <a:buNone/>
              <a:defRPr>
                <a:solidFill>
                  <a:schemeClr val="tx1">
                    <a:lumMod val="65000"/>
                    <a:lumOff val="35000"/>
                  </a:schemeClr>
                </a:solidFill>
                <a:latin typeface="Arial"/>
                <a:cs typeface="Arial"/>
              </a:defRPr>
            </a:lvl2pPr>
            <a:lvl3pPr marL="914400" indent="0">
              <a:buNone/>
              <a:defRPr>
                <a:solidFill>
                  <a:schemeClr val="tx1">
                    <a:lumMod val="65000"/>
                    <a:lumOff val="35000"/>
                  </a:schemeClr>
                </a:solidFill>
                <a:latin typeface="Arial"/>
                <a:cs typeface="Arial"/>
              </a:defRPr>
            </a:lvl3pPr>
            <a:lvl4pPr marL="1371600" indent="0">
              <a:buNone/>
              <a:defRPr>
                <a:solidFill>
                  <a:schemeClr val="tx1">
                    <a:lumMod val="65000"/>
                    <a:lumOff val="35000"/>
                  </a:schemeClr>
                </a:solidFill>
                <a:latin typeface="Arial"/>
                <a:cs typeface="Arial"/>
              </a:defRPr>
            </a:lvl4pPr>
            <a:lvl5pPr marL="1828800" indent="0">
              <a:buNone/>
              <a:defRPr>
                <a:solidFill>
                  <a:schemeClr val="tx1">
                    <a:lumMod val="65000"/>
                    <a:lumOff val="35000"/>
                  </a:schemeClr>
                </a:solidFill>
                <a:latin typeface="Arial"/>
                <a:cs typeface="Aria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28/07/2022</a:t>
            </a:fld>
            <a:endParaRPr lang="es-ES"/>
          </a:p>
        </p:txBody>
      </p:sp>
      <p:sp>
        <p:nvSpPr>
          <p:cNvPr id="8"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9" name="Marcador de número de diapositiva 5"/>
          <p:cNvSpPr>
            <a:spLocks noGrp="1"/>
          </p:cNvSpPr>
          <p:nvPr>
            <p:ph type="sldNum" sz="quarter" idx="12"/>
          </p:nvPr>
        </p:nvSpPr>
        <p:spPr>
          <a:xfrm>
            <a:off x="6499972"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3492821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22313" y="580392"/>
            <a:ext cx="7772400" cy="5250828"/>
          </a:xfrm>
        </p:spPr>
        <p:txBody>
          <a:bodyPr anchor="ctr"/>
          <a:lstStyle>
            <a:lvl1pPr algn="ctr">
              <a:defRPr sz="4000" b="1" cap="all"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endParaRPr lang="es-ES" dirty="0"/>
          </a:p>
        </p:txBody>
      </p:sp>
      <p:sp>
        <p:nvSpPr>
          <p:cNvPr id="4" name="Marcador de fecha 3"/>
          <p:cNvSpPr>
            <a:spLocks noGrp="1"/>
          </p:cNvSpPr>
          <p:nvPr>
            <p:ph type="dt" sz="half" idx="10"/>
          </p:nvPr>
        </p:nvSpPr>
        <p:spPr>
          <a:xfrm>
            <a:off x="457200" y="6584800"/>
            <a:ext cx="21336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28/07/2022</a:t>
            </a:fld>
            <a:endParaRPr lang="es-ES"/>
          </a:p>
        </p:txBody>
      </p:sp>
      <p:sp>
        <p:nvSpPr>
          <p:cNvPr id="5" name="Marcador de pie de página 4"/>
          <p:cNvSpPr>
            <a:spLocks noGrp="1"/>
          </p:cNvSpPr>
          <p:nvPr>
            <p:ph type="ftr" sz="quarter" idx="11"/>
          </p:nvPr>
        </p:nvSpPr>
        <p:spPr>
          <a:xfrm>
            <a:off x="3083231" y="6584800"/>
            <a:ext cx="2986593" cy="187367"/>
          </a:xfrm>
        </p:spPr>
        <p:txBody>
          <a:bodyPr anchor="ctr"/>
          <a:lstStyle>
            <a:lvl1pPr>
              <a:defRPr sz="900" b="1">
                <a:solidFill>
                  <a:srgbClr val="BFBFBF"/>
                </a:solidFill>
                <a:latin typeface="Arial"/>
                <a:cs typeface="Arial"/>
              </a:defRPr>
            </a:lvl1pPr>
          </a:lstStyle>
          <a:p>
            <a:endParaRPr lang="es-ES"/>
          </a:p>
        </p:txBody>
      </p:sp>
      <p:sp>
        <p:nvSpPr>
          <p:cNvPr id="6" name="Marcador de número de diapositiva 5"/>
          <p:cNvSpPr>
            <a:spLocks noGrp="1"/>
          </p:cNvSpPr>
          <p:nvPr>
            <p:ph type="sldNum" sz="quarter" idx="12"/>
          </p:nvPr>
        </p:nvSpPr>
        <p:spPr>
          <a:xfrm>
            <a:off x="6499972" y="6584800"/>
            <a:ext cx="1497230"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2393460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spc="-150">
                <a:solidFill>
                  <a:srgbClr val="00529C"/>
                </a:solidFill>
                <a:latin typeface="Arial"/>
                <a:cs typeface="Arial"/>
              </a:defRPr>
            </a:lvl1pPr>
          </a:lstStyle>
          <a:p>
            <a:r>
              <a:rPr lang="es-ES"/>
              <a:t>Haga clic para modificar el estilo de título del patrón</a:t>
            </a:r>
          </a:p>
        </p:txBody>
      </p:sp>
      <p:sp>
        <p:nvSpPr>
          <p:cNvPr id="3" name="Marcador de contenido 2"/>
          <p:cNvSpPr>
            <a:spLocks noGrp="1"/>
          </p:cNvSpPr>
          <p:nvPr>
            <p:ph sz="half" idx="1"/>
          </p:nvPr>
        </p:nvSpPr>
        <p:spPr>
          <a:xfrm>
            <a:off x="457200" y="1600200"/>
            <a:ext cx="4038600" cy="4525963"/>
          </a:xfrm>
        </p:spPr>
        <p:txBody>
          <a:bodyPr/>
          <a:lstStyle>
            <a:lvl1pPr marL="0" indent="0">
              <a:buNone/>
              <a:defRPr sz="2800">
                <a:solidFill>
                  <a:schemeClr val="tx1">
                    <a:lumMod val="65000"/>
                    <a:lumOff val="35000"/>
                  </a:schemeClr>
                </a:solidFill>
                <a:latin typeface="Arial"/>
                <a:cs typeface="Arial"/>
              </a:defRPr>
            </a:lvl1pPr>
            <a:lvl2pPr marL="457200" indent="0">
              <a:buNone/>
              <a:defRPr sz="2400">
                <a:solidFill>
                  <a:schemeClr val="tx1">
                    <a:lumMod val="65000"/>
                    <a:lumOff val="35000"/>
                  </a:schemeClr>
                </a:solidFill>
                <a:latin typeface="Arial"/>
                <a:cs typeface="Arial"/>
              </a:defRPr>
            </a:lvl2pPr>
            <a:lvl3pPr marL="914400" indent="0">
              <a:buNone/>
              <a:defRPr sz="2000">
                <a:solidFill>
                  <a:schemeClr val="tx1">
                    <a:lumMod val="65000"/>
                    <a:lumOff val="35000"/>
                  </a:schemeClr>
                </a:solidFill>
                <a:latin typeface="Arial"/>
                <a:cs typeface="Arial"/>
              </a:defRPr>
            </a:lvl3pPr>
            <a:lvl4pPr marL="1371600" indent="0">
              <a:buNone/>
              <a:defRPr sz="1800">
                <a:solidFill>
                  <a:schemeClr val="tx1">
                    <a:lumMod val="65000"/>
                    <a:lumOff val="35000"/>
                  </a:schemeClr>
                </a:solidFill>
                <a:latin typeface="Arial"/>
                <a:cs typeface="Arial"/>
              </a:defRPr>
            </a:lvl4pPr>
            <a:lvl5pPr marL="1828800" indent="0">
              <a:buNone/>
              <a:defRPr sz="1800">
                <a:solidFill>
                  <a:schemeClr val="tx1">
                    <a:lumMod val="65000"/>
                    <a:lumOff val="35000"/>
                  </a:schemeClr>
                </a:solidFill>
                <a:latin typeface="Arial"/>
                <a:cs typeface="Arial"/>
              </a:defRPr>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4648200" y="1600200"/>
            <a:ext cx="4038600" cy="4525963"/>
          </a:xfrm>
        </p:spPr>
        <p:txBody>
          <a:bodyPr/>
          <a:lstStyle>
            <a:lvl1pPr marL="0" indent="0">
              <a:buNone/>
              <a:defRPr sz="2800">
                <a:solidFill>
                  <a:schemeClr val="tx1">
                    <a:lumMod val="65000"/>
                    <a:lumOff val="35000"/>
                  </a:schemeClr>
                </a:solidFill>
                <a:latin typeface="Arial"/>
                <a:cs typeface="Arial"/>
              </a:defRPr>
            </a:lvl1pPr>
            <a:lvl2pPr marL="457200" indent="0">
              <a:buNone/>
              <a:defRPr sz="2400">
                <a:solidFill>
                  <a:schemeClr val="tx1">
                    <a:lumMod val="65000"/>
                    <a:lumOff val="35000"/>
                  </a:schemeClr>
                </a:solidFill>
                <a:latin typeface="Arial"/>
                <a:cs typeface="Arial"/>
              </a:defRPr>
            </a:lvl2pPr>
            <a:lvl3pPr marL="914400" indent="0">
              <a:buNone/>
              <a:defRPr sz="2000">
                <a:solidFill>
                  <a:schemeClr val="tx1">
                    <a:lumMod val="65000"/>
                    <a:lumOff val="35000"/>
                  </a:schemeClr>
                </a:solidFill>
                <a:latin typeface="Arial"/>
                <a:cs typeface="Arial"/>
              </a:defRPr>
            </a:lvl3pPr>
            <a:lvl4pPr marL="1371600" indent="0">
              <a:buNone/>
              <a:defRPr sz="1800">
                <a:solidFill>
                  <a:schemeClr val="tx1">
                    <a:lumMod val="65000"/>
                    <a:lumOff val="35000"/>
                  </a:schemeClr>
                </a:solidFill>
                <a:latin typeface="Arial"/>
                <a:cs typeface="Arial"/>
              </a:defRPr>
            </a:lvl4pPr>
            <a:lvl5pPr marL="1828800" indent="0">
              <a:buNone/>
              <a:defRPr sz="1800">
                <a:solidFill>
                  <a:schemeClr val="tx1">
                    <a:lumMod val="65000"/>
                    <a:lumOff val="35000"/>
                  </a:schemeClr>
                </a:solidFill>
                <a:latin typeface="Arial"/>
                <a:cs typeface="Arial"/>
              </a:defRPr>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1"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28/07/2022</a:t>
            </a:fld>
            <a:endParaRPr lang="es-ES"/>
          </a:p>
        </p:txBody>
      </p:sp>
      <p:sp>
        <p:nvSpPr>
          <p:cNvPr id="12"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13"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2264424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lstStyle>
            <a:lvl1pPr algn="ctr">
              <a:defRPr b="1" spc="-150">
                <a:solidFill>
                  <a:srgbClr val="00529C"/>
                </a:solidFill>
                <a:latin typeface="Arial"/>
                <a:cs typeface="Arial"/>
              </a:defRPr>
            </a:lvl1pPr>
          </a:lstStyle>
          <a:p>
            <a:r>
              <a:rPr lang="es-ES"/>
              <a:t>Haga clic para modificar el estilo de título del patrón</a:t>
            </a:r>
          </a:p>
        </p:txBody>
      </p:sp>
      <p:sp>
        <p:nvSpPr>
          <p:cNvPr id="3" name="Marcador de texto 2"/>
          <p:cNvSpPr>
            <a:spLocks noGrp="1"/>
          </p:cNvSpPr>
          <p:nvPr>
            <p:ph type="body" idx="1"/>
          </p:nvPr>
        </p:nvSpPr>
        <p:spPr>
          <a:xfrm>
            <a:off x="457200" y="1535112"/>
            <a:ext cx="4040188" cy="1032263"/>
          </a:xfrm>
        </p:spPr>
        <p:txBody>
          <a:bodyPr anchor="ctr">
            <a:noAutofit/>
          </a:bodyPr>
          <a:lstStyle>
            <a:lvl1pPr marL="0" indent="0" algn="ctr">
              <a:buNone/>
              <a:defRPr sz="2000" b="1">
                <a:solidFill>
                  <a:schemeClr val="tx1">
                    <a:lumMod val="65000"/>
                    <a:lumOff val="35000"/>
                  </a:schemeClr>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457200" y="2662970"/>
            <a:ext cx="4040188" cy="3463193"/>
          </a:xfrm>
        </p:spPr>
        <p:txBody>
          <a:bodyPr/>
          <a:lstStyle>
            <a:lvl1pPr marL="0" indent="0">
              <a:buNone/>
              <a:defRPr sz="2400">
                <a:solidFill>
                  <a:srgbClr val="595959"/>
                </a:solidFill>
                <a:latin typeface="Arial"/>
                <a:cs typeface="Arial"/>
              </a:defRPr>
            </a:lvl1pPr>
            <a:lvl2pPr marL="457200" indent="0">
              <a:buNone/>
              <a:defRPr sz="2000">
                <a:solidFill>
                  <a:srgbClr val="595959"/>
                </a:solidFill>
                <a:latin typeface="Arial"/>
                <a:cs typeface="Arial"/>
              </a:defRPr>
            </a:lvl2pPr>
            <a:lvl3pPr marL="914400" indent="0">
              <a:buNone/>
              <a:defRPr sz="1800">
                <a:solidFill>
                  <a:srgbClr val="595959"/>
                </a:solidFill>
                <a:latin typeface="Arial"/>
                <a:cs typeface="Arial"/>
              </a:defRPr>
            </a:lvl3pPr>
            <a:lvl4pPr marL="1371600" indent="0">
              <a:buNone/>
              <a:defRPr sz="1600">
                <a:solidFill>
                  <a:srgbClr val="595959"/>
                </a:solidFill>
                <a:latin typeface="Arial"/>
                <a:cs typeface="Arial"/>
              </a:defRPr>
            </a:lvl4pPr>
            <a:lvl5pPr marL="1828800" indent="0">
              <a:buNone/>
              <a:defRPr sz="1600">
                <a:solidFill>
                  <a:srgbClr val="595959"/>
                </a:solidFill>
                <a:latin typeface="Arial"/>
                <a:cs typeface="Arial"/>
              </a:defRPr>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5" name="Marcador de texto 4"/>
          <p:cNvSpPr>
            <a:spLocks noGrp="1"/>
          </p:cNvSpPr>
          <p:nvPr>
            <p:ph type="body" sz="quarter" idx="3"/>
          </p:nvPr>
        </p:nvSpPr>
        <p:spPr>
          <a:xfrm>
            <a:off x="4645025" y="1535112"/>
            <a:ext cx="4041775" cy="1032263"/>
          </a:xfrm>
        </p:spPr>
        <p:txBody>
          <a:bodyPr anchor="ctr">
            <a:noAutofit/>
          </a:bodyPr>
          <a:lstStyle>
            <a:lvl1pPr marL="0" indent="0" algn="ctr">
              <a:buNone/>
              <a:defRPr sz="2000" b="1">
                <a:solidFill>
                  <a:schemeClr val="tx1">
                    <a:lumMod val="65000"/>
                    <a:lumOff val="35000"/>
                  </a:schemeClr>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4645025" y="2662970"/>
            <a:ext cx="4041775" cy="3463193"/>
          </a:xfrm>
        </p:spPr>
        <p:txBody>
          <a:bodyPr/>
          <a:lstStyle>
            <a:lvl1pPr marL="0" indent="0">
              <a:buNone/>
              <a:defRPr sz="2400">
                <a:solidFill>
                  <a:srgbClr val="595959"/>
                </a:solidFill>
                <a:latin typeface="Arial"/>
                <a:cs typeface="Arial"/>
              </a:defRPr>
            </a:lvl1pPr>
            <a:lvl2pPr marL="457200" indent="0">
              <a:buNone/>
              <a:defRPr sz="2000">
                <a:solidFill>
                  <a:srgbClr val="595959"/>
                </a:solidFill>
                <a:latin typeface="Arial"/>
                <a:cs typeface="Arial"/>
              </a:defRPr>
            </a:lvl2pPr>
            <a:lvl3pPr marL="914400" indent="0">
              <a:buNone/>
              <a:defRPr sz="1800">
                <a:solidFill>
                  <a:srgbClr val="595959"/>
                </a:solidFill>
                <a:latin typeface="Arial"/>
                <a:cs typeface="Arial"/>
              </a:defRPr>
            </a:lvl3pPr>
            <a:lvl4pPr marL="1371600" indent="0">
              <a:buNone/>
              <a:defRPr sz="1600">
                <a:solidFill>
                  <a:srgbClr val="595959"/>
                </a:solidFill>
                <a:latin typeface="Arial"/>
                <a:cs typeface="Arial"/>
              </a:defRPr>
            </a:lvl4pPr>
            <a:lvl5pPr marL="1828800" indent="0">
              <a:buNone/>
              <a:defRPr sz="1600">
                <a:solidFill>
                  <a:srgbClr val="595959"/>
                </a:solidFill>
                <a:latin typeface="Arial"/>
                <a:cs typeface="Arial"/>
              </a:defRPr>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0"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28/07/2022</a:t>
            </a:fld>
            <a:endParaRPr lang="es-ES"/>
          </a:p>
        </p:txBody>
      </p:sp>
      <p:sp>
        <p:nvSpPr>
          <p:cNvPr id="11"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12"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21975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ólo el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4359"/>
            <a:ext cx="8229600" cy="996907"/>
          </a:xfrm>
        </p:spPr>
        <p:txBody>
          <a:bodyPr anchor="ctr">
            <a:normAutofit/>
          </a:bodyPr>
          <a:lstStyle>
            <a:lvl1pPr>
              <a:defRPr sz="3600" b="1"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
        <p:nvSpPr>
          <p:cNvPr id="9" name="Marcador de fecha 3"/>
          <p:cNvSpPr>
            <a:spLocks noGrp="1"/>
          </p:cNvSpPr>
          <p:nvPr>
            <p:ph type="dt" sz="half" idx="10"/>
          </p:nvPr>
        </p:nvSpPr>
        <p:spPr>
          <a:xfrm>
            <a:off x="457200" y="6584800"/>
            <a:ext cx="21336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28/07/2022</a:t>
            </a:fld>
            <a:endParaRPr lang="es-ES"/>
          </a:p>
        </p:txBody>
      </p:sp>
      <p:sp>
        <p:nvSpPr>
          <p:cNvPr id="10" name="Marcador de pie de página 4"/>
          <p:cNvSpPr>
            <a:spLocks noGrp="1"/>
          </p:cNvSpPr>
          <p:nvPr>
            <p:ph type="ftr" sz="quarter" idx="11"/>
          </p:nvPr>
        </p:nvSpPr>
        <p:spPr>
          <a:xfrm>
            <a:off x="3083231" y="6584800"/>
            <a:ext cx="2986593" cy="187367"/>
          </a:xfrm>
        </p:spPr>
        <p:txBody>
          <a:bodyPr anchor="ctr"/>
          <a:lstStyle>
            <a:lvl1pPr>
              <a:defRPr sz="900" b="1">
                <a:solidFill>
                  <a:srgbClr val="BFBFBF"/>
                </a:solidFill>
                <a:latin typeface="Arial"/>
                <a:cs typeface="Arial"/>
              </a:defRPr>
            </a:lvl1pPr>
          </a:lstStyle>
          <a:p>
            <a:endParaRPr lang="es-ES"/>
          </a:p>
        </p:txBody>
      </p:sp>
      <p:sp>
        <p:nvSpPr>
          <p:cNvPr id="11" name="Marcador de número de diapositiva 5"/>
          <p:cNvSpPr>
            <a:spLocks noGrp="1"/>
          </p:cNvSpPr>
          <p:nvPr>
            <p:ph type="sldNum" sz="quarter" idx="12"/>
          </p:nvPr>
        </p:nvSpPr>
        <p:spPr>
          <a:xfrm>
            <a:off x="6499972" y="6584800"/>
            <a:ext cx="1497230"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
        <p:nvSpPr>
          <p:cNvPr id="6" name="Marcador de contenido 2"/>
          <p:cNvSpPr>
            <a:spLocks noGrp="1"/>
          </p:cNvSpPr>
          <p:nvPr>
            <p:ph idx="1"/>
          </p:nvPr>
        </p:nvSpPr>
        <p:spPr>
          <a:xfrm>
            <a:off x="457200" y="1600200"/>
            <a:ext cx="8229600" cy="4525963"/>
          </a:xfrm>
        </p:spPr>
        <p:txBody>
          <a:bodyPr/>
          <a:lstStyle>
            <a:lvl1pPr marL="0" indent="0">
              <a:buNone/>
              <a:defRPr>
                <a:solidFill>
                  <a:schemeClr val="tx1">
                    <a:lumMod val="65000"/>
                    <a:lumOff val="35000"/>
                  </a:schemeClr>
                </a:solidFill>
                <a:latin typeface="Arial"/>
                <a:cs typeface="Arial"/>
              </a:defRPr>
            </a:lvl1pPr>
            <a:lvl2pPr marL="457200" indent="0">
              <a:buNone/>
              <a:defRPr>
                <a:solidFill>
                  <a:schemeClr val="tx1">
                    <a:lumMod val="65000"/>
                    <a:lumOff val="35000"/>
                  </a:schemeClr>
                </a:solidFill>
                <a:latin typeface="Arial"/>
                <a:cs typeface="Arial"/>
              </a:defRPr>
            </a:lvl2pPr>
            <a:lvl3pPr marL="914400" indent="0">
              <a:buNone/>
              <a:defRPr>
                <a:solidFill>
                  <a:schemeClr val="tx1">
                    <a:lumMod val="65000"/>
                    <a:lumOff val="35000"/>
                  </a:schemeClr>
                </a:solidFill>
                <a:latin typeface="Arial"/>
                <a:cs typeface="Arial"/>
              </a:defRPr>
            </a:lvl3pPr>
            <a:lvl4pPr marL="1371600" indent="0">
              <a:buNone/>
              <a:defRPr>
                <a:solidFill>
                  <a:schemeClr val="tx1">
                    <a:lumMod val="65000"/>
                    <a:lumOff val="35000"/>
                  </a:schemeClr>
                </a:solidFill>
                <a:latin typeface="Arial"/>
                <a:cs typeface="Arial"/>
              </a:defRPr>
            </a:lvl4pPr>
            <a:lvl5pPr marL="1828800" indent="0">
              <a:buNone/>
              <a:defRPr>
                <a:solidFill>
                  <a:schemeClr val="tx1">
                    <a:lumMod val="65000"/>
                    <a:lumOff val="35000"/>
                  </a:schemeClr>
                </a:solidFill>
                <a:latin typeface="Arial"/>
                <a:cs typeface="Aria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380309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Marcador de fecha 3"/>
          <p:cNvSpPr>
            <a:spLocks noGrp="1"/>
          </p:cNvSpPr>
          <p:nvPr>
            <p:ph type="dt" sz="half" idx="10"/>
          </p:nvPr>
        </p:nvSpPr>
        <p:spPr>
          <a:xfrm>
            <a:off x="1139970" y="6584800"/>
            <a:ext cx="1659388"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28/07/2022</a:t>
            </a:fld>
            <a:endParaRPr lang="es-ES"/>
          </a:p>
        </p:txBody>
      </p:sp>
      <p:sp>
        <p:nvSpPr>
          <p:cNvPr id="6" name="Marcador de pie de página 4"/>
          <p:cNvSpPr>
            <a:spLocks noGrp="1"/>
          </p:cNvSpPr>
          <p:nvPr>
            <p:ph type="ftr" sz="quarter" idx="11"/>
          </p:nvPr>
        </p:nvSpPr>
        <p:spPr>
          <a:xfrm>
            <a:off x="3451927"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7"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52891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823310"/>
            <a:ext cx="3008313" cy="1245612"/>
          </a:xfrm>
        </p:spPr>
        <p:txBody>
          <a:bodyPr anchor="b">
            <a:normAutofit/>
          </a:bodyPr>
          <a:lstStyle>
            <a:lvl1pPr algn="l">
              <a:defRPr sz="2400" b="1" spc="-150">
                <a:solidFill>
                  <a:srgbClr val="FFFFFF"/>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
        <p:nvSpPr>
          <p:cNvPr id="3" name="Marcador de contenido 2"/>
          <p:cNvSpPr>
            <a:spLocks noGrp="1"/>
          </p:cNvSpPr>
          <p:nvPr>
            <p:ph idx="1"/>
          </p:nvPr>
        </p:nvSpPr>
        <p:spPr>
          <a:xfrm>
            <a:off x="3987378" y="273050"/>
            <a:ext cx="4820358" cy="5974686"/>
          </a:xfrm>
        </p:spPr>
        <p:txBody>
          <a:bodyPr/>
          <a:lstStyle>
            <a:lvl1pPr marL="0" indent="0">
              <a:buNone/>
              <a:defRPr sz="3200">
                <a:solidFill>
                  <a:srgbClr val="595959"/>
                </a:solidFill>
                <a:latin typeface="Arial"/>
                <a:cs typeface="Arial"/>
              </a:defRPr>
            </a:lvl1pPr>
            <a:lvl2pPr marL="457200" indent="0">
              <a:buNone/>
              <a:defRPr sz="2800">
                <a:solidFill>
                  <a:srgbClr val="595959"/>
                </a:solidFill>
                <a:latin typeface="Arial"/>
                <a:cs typeface="Arial"/>
              </a:defRPr>
            </a:lvl2pPr>
            <a:lvl3pPr marL="914400" indent="0">
              <a:buNone/>
              <a:defRPr sz="2400">
                <a:solidFill>
                  <a:srgbClr val="595959"/>
                </a:solidFill>
                <a:latin typeface="Arial"/>
                <a:cs typeface="Arial"/>
              </a:defRPr>
            </a:lvl3pPr>
            <a:lvl4pPr marL="1371600" indent="0">
              <a:buNone/>
              <a:defRPr sz="2000">
                <a:solidFill>
                  <a:srgbClr val="595959"/>
                </a:solidFill>
                <a:latin typeface="Arial"/>
                <a:cs typeface="Arial"/>
              </a:defRPr>
            </a:lvl4pPr>
            <a:lvl5pPr marL="1828800" indent="0">
              <a:buNone/>
              <a:defRPr sz="2000">
                <a:solidFill>
                  <a:srgbClr val="595959"/>
                </a:solidFill>
                <a:latin typeface="Arial"/>
                <a:cs typeface="Arial"/>
              </a:defRPr>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457200" y="2164516"/>
            <a:ext cx="3008313" cy="4043933"/>
          </a:xfrm>
        </p:spPr>
        <p:txBody>
          <a:bodyPr/>
          <a:lstStyle>
            <a:lvl1pPr marL="0" indent="0">
              <a:buNone/>
              <a:defRPr sz="1400">
                <a:solidFill>
                  <a:schemeClr val="bg1">
                    <a:lumMod val="85000"/>
                  </a:schemeClr>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8"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28/07/2022</a:t>
            </a:fld>
            <a:endParaRPr lang="es-ES"/>
          </a:p>
        </p:txBody>
      </p:sp>
      <p:sp>
        <p:nvSpPr>
          <p:cNvPr id="9"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10"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3090373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ctr">
              <a:defRPr sz="2000" b="1" spc="-150">
                <a:solidFill>
                  <a:srgbClr val="00529C"/>
                </a:solidFill>
                <a:latin typeface="Arial"/>
                <a:cs typeface="Arial"/>
              </a:defRPr>
            </a:lvl1pPr>
          </a:lstStyle>
          <a:p>
            <a:r>
              <a:rPr lang="es-ES"/>
              <a:t>Haga clic para modificar el estilo de título del patrón</a:t>
            </a:r>
          </a:p>
        </p:txBody>
      </p:sp>
      <p:sp>
        <p:nvSpPr>
          <p:cNvPr id="3" name="Marcador de posición de imagen 2"/>
          <p:cNvSpPr>
            <a:spLocks noGrp="1"/>
          </p:cNvSpPr>
          <p:nvPr>
            <p:ph type="pic" idx="1"/>
          </p:nvPr>
        </p:nvSpPr>
        <p:spPr>
          <a:xfrm>
            <a:off x="1792288" y="612775"/>
            <a:ext cx="5486400" cy="4114800"/>
          </a:xfrm>
        </p:spPr>
        <p:txBody>
          <a:bodyPr anchor="ctr"/>
          <a:lstStyle>
            <a:lvl1pPr marL="0" indent="0" algn="ctr">
              <a:buNone/>
              <a:defRPr sz="3200">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p>
        </p:txBody>
      </p:sp>
      <p:sp>
        <p:nvSpPr>
          <p:cNvPr id="4" name="Marcador de texto 3"/>
          <p:cNvSpPr>
            <a:spLocks noGrp="1"/>
          </p:cNvSpPr>
          <p:nvPr>
            <p:ph type="body" sz="half" idx="2"/>
          </p:nvPr>
        </p:nvSpPr>
        <p:spPr>
          <a:xfrm>
            <a:off x="1792288" y="5442446"/>
            <a:ext cx="5486400" cy="804862"/>
          </a:xfrm>
        </p:spPr>
        <p:txBody>
          <a:bodyPr/>
          <a:lstStyle>
            <a:lvl1pPr marL="0" indent="0" algn="ctr">
              <a:buNone/>
              <a:defRPr sz="1400">
                <a:solidFill>
                  <a:schemeClr val="tx1">
                    <a:lumMod val="65000"/>
                    <a:lumOff val="35000"/>
                  </a:schemeClr>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8" name="Marcador de fecha 3"/>
          <p:cNvSpPr>
            <a:spLocks noGrp="1"/>
          </p:cNvSpPr>
          <p:nvPr>
            <p:ph type="dt" sz="half" idx="10"/>
          </p:nvPr>
        </p:nvSpPr>
        <p:spPr>
          <a:xfrm>
            <a:off x="457200" y="6584800"/>
            <a:ext cx="21336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28/07/2022</a:t>
            </a:fld>
            <a:endParaRPr lang="es-ES"/>
          </a:p>
        </p:txBody>
      </p:sp>
      <p:sp>
        <p:nvSpPr>
          <p:cNvPr id="9" name="Marcador de pie de página 4"/>
          <p:cNvSpPr>
            <a:spLocks noGrp="1"/>
          </p:cNvSpPr>
          <p:nvPr>
            <p:ph type="ftr" sz="quarter" idx="11"/>
          </p:nvPr>
        </p:nvSpPr>
        <p:spPr>
          <a:xfrm>
            <a:off x="3083231" y="6584800"/>
            <a:ext cx="2986593" cy="187367"/>
          </a:xfrm>
        </p:spPr>
        <p:txBody>
          <a:bodyPr anchor="ctr"/>
          <a:lstStyle>
            <a:lvl1pPr>
              <a:defRPr sz="900" b="1">
                <a:solidFill>
                  <a:srgbClr val="BFBFBF"/>
                </a:solidFill>
                <a:latin typeface="Arial"/>
                <a:cs typeface="Arial"/>
              </a:defRPr>
            </a:lvl1pPr>
          </a:lstStyle>
          <a:p>
            <a:endParaRPr lang="es-ES"/>
          </a:p>
        </p:txBody>
      </p:sp>
      <p:sp>
        <p:nvSpPr>
          <p:cNvPr id="10" name="Marcador de número de diapositiva 5"/>
          <p:cNvSpPr>
            <a:spLocks noGrp="1"/>
          </p:cNvSpPr>
          <p:nvPr>
            <p:ph type="sldNum" sz="quarter" idx="12"/>
          </p:nvPr>
        </p:nvSpPr>
        <p:spPr>
          <a:xfrm>
            <a:off x="6499972" y="6584800"/>
            <a:ext cx="1497230"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01794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7272FC-7409-9241-96D9-C1880B2CBB52}" type="datetimeFigureOut">
              <a:rPr lang="es-ES" smtClean="0"/>
              <a:t>28/07/2022</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C44E8-1E1C-934E-880E-E8BCEBE213D5}" type="slidenum">
              <a:rPr lang="es-ES" smtClean="0"/>
              <a:t>‹Nº›</a:t>
            </a:fld>
            <a:endParaRPr lang="es-ES"/>
          </a:p>
        </p:txBody>
      </p:sp>
    </p:spTree>
    <p:extLst>
      <p:ext uri="{BB962C8B-B14F-4D97-AF65-F5344CB8AC3E}">
        <p14:creationId xmlns:p14="http://schemas.microsoft.com/office/powerpoint/2010/main" val="602646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6" name="CuadroTexto 5"/>
          <p:cNvSpPr txBox="1"/>
          <p:nvPr/>
        </p:nvSpPr>
        <p:spPr>
          <a:xfrm>
            <a:off x="1340556" y="663222"/>
            <a:ext cx="184666" cy="369332"/>
          </a:xfrm>
          <a:prstGeom prst="rect">
            <a:avLst/>
          </a:prstGeom>
          <a:noFill/>
        </p:spPr>
        <p:txBody>
          <a:bodyPr wrap="none" rtlCol="0">
            <a:spAutoFit/>
          </a:bodyPr>
          <a:lstStyle/>
          <a:p>
            <a:endParaRPr lang="es-ES" dirty="0"/>
          </a:p>
        </p:txBody>
      </p:sp>
      <p:sp>
        <p:nvSpPr>
          <p:cNvPr id="2" name="CuadroTexto 1"/>
          <p:cNvSpPr txBox="1"/>
          <p:nvPr/>
        </p:nvSpPr>
        <p:spPr>
          <a:xfrm>
            <a:off x="2019310" y="191864"/>
            <a:ext cx="184666" cy="369332"/>
          </a:xfrm>
          <a:prstGeom prst="rect">
            <a:avLst/>
          </a:prstGeom>
          <a:noFill/>
        </p:spPr>
        <p:txBody>
          <a:bodyPr wrap="none" rtlCol="0">
            <a:spAutoFit/>
          </a:bodyPr>
          <a:lstStyle/>
          <a:p>
            <a:endParaRPr lang="es-ES" dirty="0"/>
          </a:p>
        </p:txBody>
      </p:sp>
      <p:sp>
        <p:nvSpPr>
          <p:cNvPr id="3" name="CuadroTexto 2"/>
          <p:cNvSpPr txBox="1"/>
          <p:nvPr/>
        </p:nvSpPr>
        <p:spPr>
          <a:xfrm>
            <a:off x="347212" y="137046"/>
            <a:ext cx="184666" cy="369332"/>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1952289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E8BA1A-7B2B-415D-9275-F1F90F7FF868}"/>
              </a:ext>
            </a:extLst>
          </p:cNvPr>
          <p:cNvSpPr>
            <a:spLocks noGrp="1"/>
          </p:cNvSpPr>
          <p:nvPr>
            <p:ph type="title"/>
          </p:nvPr>
        </p:nvSpPr>
        <p:spPr>
          <a:xfrm>
            <a:off x="457200" y="274638"/>
            <a:ext cx="8229600" cy="1143000"/>
          </a:xfrm>
        </p:spPr>
        <p:txBody>
          <a:bodyPr anchor="ctr">
            <a:normAutofit/>
          </a:bodyPr>
          <a:lstStyle/>
          <a:p>
            <a:r>
              <a:rPr lang="es-ES"/>
              <a:t>Resultados Obtenidos </a:t>
            </a:r>
            <a:endParaRPr lang="es-CO"/>
          </a:p>
        </p:txBody>
      </p:sp>
      <p:pic>
        <p:nvPicPr>
          <p:cNvPr id="4098" name="Picture 2" descr="Idea y objetivo concepto | Vector Premium">
            <a:extLst>
              <a:ext uri="{FF2B5EF4-FFF2-40B4-BE49-F238E27FC236}">
                <a16:creationId xmlns:a16="http://schemas.microsoft.com/office/drawing/2014/main" id="{10515D84-1E5D-4EDA-BF35-4BE01B00DCF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7200" y="1843881"/>
            <a:ext cx="4038600" cy="4038600"/>
          </a:xfrm>
          <a:prstGeom prst="rect">
            <a:avLst/>
          </a:prstGeom>
          <a:solidFill>
            <a:srgbClr val="FFFFFF"/>
          </a:solidFill>
          <a:extLst/>
        </p:spPr>
      </p:pic>
      <p:sp>
        <p:nvSpPr>
          <p:cNvPr id="3" name="Marcador de contenido 2">
            <a:extLst>
              <a:ext uri="{FF2B5EF4-FFF2-40B4-BE49-F238E27FC236}">
                <a16:creationId xmlns:a16="http://schemas.microsoft.com/office/drawing/2014/main" id="{FB5649E7-6937-4A03-8032-A6224024C676}"/>
              </a:ext>
            </a:extLst>
          </p:cNvPr>
          <p:cNvSpPr>
            <a:spLocks noGrp="1"/>
          </p:cNvSpPr>
          <p:nvPr>
            <p:ph sz="half" idx="2"/>
          </p:nvPr>
        </p:nvSpPr>
        <p:spPr>
          <a:xfrm>
            <a:off x="4648200" y="1600200"/>
            <a:ext cx="4038600" cy="4525963"/>
          </a:xfrm>
        </p:spPr>
        <p:txBody>
          <a:bodyPr>
            <a:normAutofit/>
          </a:bodyPr>
          <a:lstStyle/>
          <a:p>
            <a:pPr marL="0" lvl="1">
              <a:lnSpc>
                <a:spcPct val="90000"/>
              </a:lnSpc>
            </a:pPr>
            <a:r>
              <a:rPr lang="es-CO" sz="1800" b="1" dirty="0"/>
              <a:t>Objetivo 1 </a:t>
            </a:r>
            <a:r>
              <a:rPr lang="es-ES" sz="1800" b="1" dirty="0"/>
              <a:t>Diagnosticar la situación actual de la planeación tributaria en la empresa Ingectec SAS </a:t>
            </a:r>
          </a:p>
          <a:p>
            <a:pPr marL="0" lvl="1">
              <a:lnSpc>
                <a:spcPct val="90000"/>
              </a:lnSpc>
            </a:pPr>
            <a:r>
              <a:rPr lang="es-ES" sz="1800" dirty="0"/>
              <a:t>.</a:t>
            </a:r>
          </a:p>
          <a:p>
            <a:pPr marL="0" lvl="1">
              <a:lnSpc>
                <a:spcPct val="90000"/>
              </a:lnSpc>
            </a:pPr>
            <a:r>
              <a:rPr lang="es-CO" sz="1800" dirty="0"/>
              <a:t>En el desarrollo del proyecto se logró realizar un diagnóstico del proceso de planeación tributaria de la empresa,</a:t>
            </a:r>
            <a:r>
              <a:rPr lang="es-ES" sz="1800" dirty="0"/>
              <a:t> cuyo fin está encaminado a reconocer las falencias dentro de los procesos contables, específicamente en los movimientos tributarios con la meta de organizar un plan de mejora que permita optimizar dichos procesos.</a:t>
            </a:r>
          </a:p>
          <a:p>
            <a:pPr marL="0" lvl="1">
              <a:lnSpc>
                <a:spcPct val="90000"/>
              </a:lnSpc>
            </a:pPr>
            <a:endParaRPr lang="es-CO" sz="1800" b="1" dirty="0"/>
          </a:p>
          <a:p>
            <a:pPr marL="0" lvl="1">
              <a:lnSpc>
                <a:spcPct val="90000"/>
              </a:lnSpc>
            </a:pPr>
            <a:endParaRPr lang="en-US" sz="1800" b="1" dirty="0"/>
          </a:p>
          <a:p>
            <a:pPr>
              <a:lnSpc>
                <a:spcPct val="90000"/>
              </a:lnSpc>
            </a:pPr>
            <a:endParaRPr lang="es-CO" sz="1800" dirty="0"/>
          </a:p>
        </p:txBody>
      </p:sp>
    </p:spTree>
    <p:extLst>
      <p:ext uri="{BB962C8B-B14F-4D97-AF65-F5344CB8AC3E}">
        <p14:creationId xmlns:p14="http://schemas.microsoft.com/office/powerpoint/2010/main" val="3611017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98CCF-6835-4EA8-AD0F-F9E7A73960EB}"/>
              </a:ext>
            </a:extLst>
          </p:cNvPr>
          <p:cNvSpPr>
            <a:spLocks noGrp="1"/>
          </p:cNvSpPr>
          <p:nvPr>
            <p:ph type="title"/>
          </p:nvPr>
        </p:nvSpPr>
        <p:spPr/>
        <p:txBody>
          <a:bodyPr>
            <a:normAutofit/>
          </a:bodyPr>
          <a:lstStyle/>
          <a:p>
            <a:r>
              <a:rPr lang="es-ES" dirty="0">
                <a:solidFill>
                  <a:schemeClr val="tx2"/>
                </a:solidFill>
              </a:rPr>
              <a:t>Resultados Obtenidos </a:t>
            </a:r>
            <a:endParaRPr lang="es-CO" dirty="0">
              <a:solidFill>
                <a:schemeClr val="tx2"/>
              </a:solidFill>
            </a:endParaRPr>
          </a:p>
        </p:txBody>
      </p:sp>
      <p:sp>
        <p:nvSpPr>
          <p:cNvPr id="3" name="Marcador de contenido 2">
            <a:extLst>
              <a:ext uri="{FF2B5EF4-FFF2-40B4-BE49-F238E27FC236}">
                <a16:creationId xmlns:a16="http://schemas.microsoft.com/office/drawing/2014/main" id="{2C559BDD-36E1-48B8-9D63-1F5589B75893}"/>
              </a:ext>
            </a:extLst>
          </p:cNvPr>
          <p:cNvSpPr>
            <a:spLocks noGrp="1"/>
          </p:cNvSpPr>
          <p:nvPr>
            <p:ph idx="1"/>
          </p:nvPr>
        </p:nvSpPr>
        <p:spPr>
          <a:xfrm>
            <a:off x="84431" y="1119285"/>
            <a:ext cx="7652800" cy="2591972"/>
          </a:xfrm>
        </p:spPr>
        <p:txBody>
          <a:bodyPr>
            <a:normAutofit/>
          </a:bodyPr>
          <a:lstStyle/>
          <a:p>
            <a:r>
              <a:rPr lang="es-CO" sz="2400" b="1" dirty="0">
                <a:solidFill>
                  <a:schemeClr val="tx2"/>
                </a:solidFill>
              </a:rPr>
              <a:t>Objetivo 2 Determinación de los procesos para la planeación tributaria en la empresa Ingectec SAS</a:t>
            </a:r>
          </a:p>
          <a:p>
            <a:endParaRPr lang="es-CO" sz="2400" b="1" dirty="0">
              <a:solidFill>
                <a:schemeClr val="tx2"/>
              </a:solidFill>
            </a:endParaRPr>
          </a:p>
          <a:p>
            <a:endParaRPr lang="es-CO" sz="2200" dirty="0">
              <a:solidFill>
                <a:schemeClr val="tx1"/>
              </a:solidFill>
            </a:endParaRPr>
          </a:p>
          <a:p>
            <a:endParaRPr lang="es-CO" dirty="0"/>
          </a:p>
        </p:txBody>
      </p:sp>
      <p:pic>
        <p:nvPicPr>
          <p:cNvPr id="1026" name="Picture 2" descr="El ABC de la Planeación Tributaria - Factura-e">
            <a:extLst>
              <a:ext uri="{FF2B5EF4-FFF2-40B4-BE49-F238E27FC236}">
                <a16:creationId xmlns:a16="http://schemas.microsoft.com/office/drawing/2014/main" id="{D22D44D9-4F25-4C33-9801-3ECF547327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765" y="2262285"/>
            <a:ext cx="8117035" cy="2942761"/>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77F8AB40-2328-4F88-AA97-26566A9E697A}"/>
              </a:ext>
            </a:extLst>
          </p:cNvPr>
          <p:cNvSpPr/>
          <p:nvPr/>
        </p:nvSpPr>
        <p:spPr>
          <a:xfrm>
            <a:off x="1441951" y="5377163"/>
            <a:ext cx="4937760" cy="830997"/>
          </a:xfrm>
          <a:prstGeom prst="rect">
            <a:avLst/>
          </a:prstGeom>
        </p:spPr>
        <p:txBody>
          <a:bodyPr wrap="square">
            <a:spAutoFit/>
          </a:bodyPr>
          <a:lstStyle/>
          <a:p>
            <a:r>
              <a:rPr lang="es-ES" sz="1600" dirty="0">
                <a:solidFill>
                  <a:schemeClr val="tx1">
                    <a:lumMod val="65000"/>
                    <a:lumOff val="35000"/>
                  </a:schemeClr>
                </a:solidFill>
                <a:latin typeface="Arial" panose="020B0604020202020204" pitchFamily="34" charset="0"/>
                <a:cs typeface="Arial" panose="020B0604020202020204" pitchFamily="34" charset="0"/>
              </a:rPr>
              <a:t>Estas fases son necesarias para la planeación tributaria son parte de las estrategias relevantes de planeación para los contribuyentes en Colombia. </a:t>
            </a:r>
            <a:endParaRPr lang="es-CO" sz="1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9639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C1E28A-8B04-4C31-AF37-C8C058DE5CE8}"/>
              </a:ext>
            </a:extLst>
          </p:cNvPr>
          <p:cNvSpPr>
            <a:spLocks noGrp="1"/>
          </p:cNvSpPr>
          <p:nvPr>
            <p:ph type="title"/>
          </p:nvPr>
        </p:nvSpPr>
        <p:spPr>
          <a:xfrm>
            <a:off x="457200" y="274638"/>
            <a:ext cx="8229600" cy="1143000"/>
          </a:xfrm>
        </p:spPr>
        <p:txBody>
          <a:bodyPr anchor="ctr">
            <a:normAutofit/>
          </a:bodyPr>
          <a:lstStyle/>
          <a:p>
            <a:r>
              <a:rPr lang="es-ES"/>
              <a:t>Resultados Obtenidos </a:t>
            </a:r>
            <a:endParaRPr lang="es-CO"/>
          </a:p>
        </p:txBody>
      </p:sp>
      <p:pic>
        <p:nvPicPr>
          <p:cNvPr id="5122" name="Picture 2" descr="Cómo convertir los objetivos en acciones efectivas-Think with Google">
            <a:extLst>
              <a:ext uri="{FF2B5EF4-FFF2-40B4-BE49-F238E27FC236}">
                <a16:creationId xmlns:a16="http://schemas.microsoft.com/office/drawing/2014/main" id="{9B030DFC-0747-4FC4-8FAA-FD6156D8831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 y="2732373"/>
            <a:ext cx="4038600" cy="2261616"/>
          </a:xfrm>
          <a:prstGeom prst="rect">
            <a:avLst/>
          </a:prstGeom>
          <a:solidFill>
            <a:srgbClr val="FFFFFF"/>
          </a:solidFill>
          <a:extLst/>
        </p:spPr>
      </p:pic>
      <p:sp>
        <p:nvSpPr>
          <p:cNvPr id="3" name="Marcador de contenido 2">
            <a:extLst>
              <a:ext uri="{FF2B5EF4-FFF2-40B4-BE49-F238E27FC236}">
                <a16:creationId xmlns:a16="http://schemas.microsoft.com/office/drawing/2014/main" id="{43A4879C-A921-409C-82B6-5653AE0D88EB}"/>
              </a:ext>
            </a:extLst>
          </p:cNvPr>
          <p:cNvSpPr>
            <a:spLocks noGrp="1"/>
          </p:cNvSpPr>
          <p:nvPr>
            <p:ph sz="half" idx="2"/>
          </p:nvPr>
        </p:nvSpPr>
        <p:spPr>
          <a:xfrm>
            <a:off x="4648200" y="1600200"/>
            <a:ext cx="4038600" cy="4525963"/>
          </a:xfrm>
        </p:spPr>
        <p:txBody>
          <a:bodyPr>
            <a:normAutofit/>
          </a:bodyPr>
          <a:lstStyle/>
          <a:p>
            <a:pPr>
              <a:lnSpc>
                <a:spcPct val="90000"/>
              </a:lnSpc>
            </a:pPr>
            <a:r>
              <a:rPr lang="es-ES" sz="2200" b="1"/>
              <a:t>Objetivo 3 Propuesta de mejora al proceso de planeación tributaria de la empresa Ingectec SAS</a:t>
            </a:r>
            <a:endParaRPr lang="en-US" sz="2200" b="1"/>
          </a:p>
          <a:p>
            <a:pPr>
              <a:lnSpc>
                <a:spcPct val="90000"/>
              </a:lnSpc>
            </a:pPr>
            <a:r>
              <a:rPr lang="es-ES" sz="2200"/>
              <a:t>Teniendo en cuenta cada una de las fases de este proyecto en las cuales se han realizado un diagnóstico y el análisis de los hallazgos encontrados, para así poder construir este plan de mejora, el cual pretende que los procesos contables mejoren dentro de la empresa Ingectec S.A.S</a:t>
            </a:r>
            <a:endParaRPr lang="es-CO" sz="2200"/>
          </a:p>
        </p:txBody>
      </p:sp>
    </p:spTree>
    <p:extLst>
      <p:ext uri="{BB962C8B-B14F-4D97-AF65-F5344CB8AC3E}">
        <p14:creationId xmlns:p14="http://schemas.microsoft.com/office/powerpoint/2010/main" val="1802546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C1E28A-8B04-4C31-AF37-C8C058DE5CE8}"/>
              </a:ext>
            </a:extLst>
          </p:cNvPr>
          <p:cNvSpPr>
            <a:spLocks noGrp="1"/>
          </p:cNvSpPr>
          <p:nvPr>
            <p:ph type="title"/>
          </p:nvPr>
        </p:nvSpPr>
        <p:spPr/>
        <p:txBody>
          <a:bodyPr>
            <a:normAutofit/>
          </a:bodyPr>
          <a:lstStyle/>
          <a:p>
            <a:r>
              <a:rPr lang="es-ES" dirty="0">
                <a:solidFill>
                  <a:schemeClr val="tx2"/>
                </a:solidFill>
              </a:rPr>
              <a:t>Resultados Obtenidos </a:t>
            </a:r>
            <a:endParaRPr lang="es-CO" dirty="0">
              <a:solidFill>
                <a:schemeClr val="tx2"/>
              </a:solidFill>
            </a:endParaRPr>
          </a:p>
        </p:txBody>
      </p:sp>
      <p:sp>
        <p:nvSpPr>
          <p:cNvPr id="3" name="Marcador de contenido 2">
            <a:extLst>
              <a:ext uri="{FF2B5EF4-FFF2-40B4-BE49-F238E27FC236}">
                <a16:creationId xmlns:a16="http://schemas.microsoft.com/office/drawing/2014/main" id="{43A4879C-A921-409C-82B6-5653AE0D88EB}"/>
              </a:ext>
            </a:extLst>
          </p:cNvPr>
          <p:cNvSpPr>
            <a:spLocks noGrp="1"/>
          </p:cNvSpPr>
          <p:nvPr>
            <p:ph idx="1"/>
          </p:nvPr>
        </p:nvSpPr>
        <p:spPr>
          <a:xfrm>
            <a:off x="457200" y="1417638"/>
            <a:ext cx="8229600" cy="4708525"/>
          </a:xfrm>
        </p:spPr>
        <p:txBody>
          <a:bodyPr/>
          <a:lstStyle/>
          <a:p>
            <a:r>
              <a:rPr lang="es-ES" sz="2000" b="1" dirty="0">
                <a:solidFill>
                  <a:schemeClr val="tx2"/>
                </a:solidFill>
              </a:rPr>
              <a:t>Objetivo 3</a:t>
            </a:r>
            <a:endParaRPr lang="en-US" sz="2000" b="1" dirty="0">
              <a:solidFill>
                <a:schemeClr val="tx2"/>
              </a:solidFill>
            </a:endParaRPr>
          </a:p>
          <a:p>
            <a:endParaRPr lang="es-CO" dirty="0"/>
          </a:p>
        </p:txBody>
      </p:sp>
      <p:pic>
        <p:nvPicPr>
          <p:cNvPr id="4" name="Imagen 3">
            <a:extLst>
              <a:ext uri="{FF2B5EF4-FFF2-40B4-BE49-F238E27FC236}">
                <a16:creationId xmlns:a16="http://schemas.microsoft.com/office/drawing/2014/main" id="{B49B9AB6-9A4F-4A0C-9E86-B9AA35D9A204}"/>
              </a:ext>
            </a:extLst>
          </p:cNvPr>
          <p:cNvPicPr>
            <a:picLocks noChangeAspect="1"/>
          </p:cNvPicPr>
          <p:nvPr/>
        </p:nvPicPr>
        <p:blipFill>
          <a:blip r:embed="rId2"/>
          <a:stretch>
            <a:fillRect/>
          </a:stretch>
        </p:blipFill>
        <p:spPr>
          <a:xfrm>
            <a:off x="847691" y="1900847"/>
            <a:ext cx="7448617" cy="4407878"/>
          </a:xfrm>
          <a:prstGeom prst="rect">
            <a:avLst/>
          </a:prstGeom>
        </p:spPr>
      </p:pic>
    </p:spTree>
    <p:extLst>
      <p:ext uri="{BB962C8B-B14F-4D97-AF65-F5344CB8AC3E}">
        <p14:creationId xmlns:p14="http://schemas.microsoft.com/office/powerpoint/2010/main" val="1001091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329FAB-765F-4505-95E4-26F8DD02A8EC}"/>
              </a:ext>
            </a:extLst>
          </p:cNvPr>
          <p:cNvSpPr>
            <a:spLocks noGrp="1"/>
          </p:cNvSpPr>
          <p:nvPr>
            <p:ph type="title"/>
          </p:nvPr>
        </p:nvSpPr>
        <p:spPr/>
        <p:txBody>
          <a:bodyPr>
            <a:normAutofit/>
          </a:bodyPr>
          <a:lstStyle/>
          <a:p>
            <a:r>
              <a:rPr lang="es-ES" dirty="0">
                <a:solidFill>
                  <a:schemeClr val="tx2"/>
                </a:solidFill>
              </a:rPr>
              <a:t>Conclusiones </a:t>
            </a:r>
            <a:endParaRPr lang="es-CO" dirty="0">
              <a:solidFill>
                <a:schemeClr val="tx2"/>
              </a:solidFill>
            </a:endParaRPr>
          </a:p>
        </p:txBody>
      </p:sp>
      <p:sp>
        <p:nvSpPr>
          <p:cNvPr id="5" name="Marcador de contenido 4"/>
          <p:cNvSpPr>
            <a:spLocks noGrp="1"/>
          </p:cNvSpPr>
          <p:nvPr>
            <p:ph idx="1"/>
          </p:nvPr>
        </p:nvSpPr>
        <p:spPr>
          <a:xfrm>
            <a:off x="457200" y="1438420"/>
            <a:ext cx="8229600" cy="4525963"/>
          </a:xfrm>
        </p:spPr>
        <p:txBody>
          <a:bodyPr>
            <a:normAutofit fontScale="85000" lnSpcReduction="10000"/>
          </a:bodyPr>
          <a:lstStyle/>
          <a:p>
            <a:pPr marL="457200" indent="-457200">
              <a:buFont typeface="Arial" panose="020B0604020202020204" pitchFamily="34" charset="0"/>
              <a:buChar char="•"/>
            </a:pPr>
            <a:r>
              <a:rPr lang="es-ES" dirty="0"/>
              <a:t>La situación actual de la planeación tributaria en la empresa Ingectec SAS, no se encuentra una clara definición de los procesos relacionados una adecuada planeación tributaria. </a:t>
            </a:r>
          </a:p>
          <a:p>
            <a:pPr marL="457200" indent="-457200">
              <a:buFont typeface="Arial" panose="020B0604020202020204" pitchFamily="34" charset="0"/>
              <a:buChar char="•"/>
            </a:pPr>
            <a:r>
              <a:rPr lang="es-ES" dirty="0"/>
              <a:t>De igual manera, no hay una definición clara de los roles del equipo contable de la empresa y, por ende, las tareas del área no poseen un responsable aparente para su ejecución, esto desemboca en falencias de gran cuantía como la no tributación en los tiempos correspondientes y el pago de las sanciones que esto acarrea.</a:t>
            </a:r>
          </a:p>
        </p:txBody>
      </p:sp>
    </p:spTree>
    <p:extLst>
      <p:ext uri="{BB962C8B-B14F-4D97-AF65-F5344CB8AC3E}">
        <p14:creationId xmlns:p14="http://schemas.microsoft.com/office/powerpoint/2010/main" val="1526578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071DE6-723B-42BE-B097-B7BC238DBCE7}"/>
              </a:ext>
            </a:extLst>
          </p:cNvPr>
          <p:cNvSpPr>
            <a:spLocks noGrp="1"/>
          </p:cNvSpPr>
          <p:nvPr>
            <p:ph type="title"/>
          </p:nvPr>
        </p:nvSpPr>
        <p:spPr/>
        <p:txBody>
          <a:bodyPr/>
          <a:lstStyle/>
          <a:p>
            <a:r>
              <a:rPr lang="es-ES" dirty="0"/>
              <a:t>Recomendaciones </a:t>
            </a:r>
            <a:endParaRPr lang="es-CO" dirty="0"/>
          </a:p>
        </p:txBody>
      </p:sp>
      <p:sp>
        <p:nvSpPr>
          <p:cNvPr id="3" name="Marcador de contenido 2"/>
          <p:cNvSpPr>
            <a:spLocks noGrp="1"/>
          </p:cNvSpPr>
          <p:nvPr>
            <p:ph idx="1"/>
          </p:nvPr>
        </p:nvSpPr>
        <p:spPr>
          <a:xfrm>
            <a:off x="457200" y="1507693"/>
            <a:ext cx="8229600" cy="4525963"/>
          </a:xfrm>
        </p:spPr>
        <p:txBody>
          <a:bodyPr>
            <a:normAutofit fontScale="85000" lnSpcReduction="20000"/>
          </a:bodyPr>
          <a:lstStyle/>
          <a:p>
            <a:pPr marL="457200" indent="-457200">
              <a:buFont typeface="Arial" panose="020B0604020202020204" pitchFamily="34" charset="0"/>
              <a:buChar char="•"/>
            </a:pPr>
            <a:r>
              <a:rPr lang="es-ES" dirty="0"/>
              <a:t>Acatar la propuesta de mejora para genera mecanismos adecuados de planeación tributaria y así mejorar y optimizar los procesos que esta se vivencian; además esto representa el fortalecimiento de esta, ya que disminuye la cadena de riesgos a las cuales se ve enfrentada en incurrir en las faltas repetitivas en la tributación. </a:t>
            </a:r>
          </a:p>
          <a:p>
            <a:pPr marL="457200" indent="-457200">
              <a:buFont typeface="Arial" panose="020B0604020202020204" pitchFamily="34" charset="0"/>
              <a:buChar char="•"/>
            </a:pPr>
            <a:r>
              <a:rPr lang="es-ES" dirty="0"/>
              <a:t>Si la empresa hace la implementación de esta propuesta, una vez puesta en marcha se debe hacer seguimiento, actualización y retroalimentación a cada uno de los procesos.</a:t>
            </a:r>
          </a:p>
        </p:txBody>
      </p:sp>
    </p:spTree>
    <p:extLst>
      <p:ext uri="{BB962C8B-B14F-4D97-AF65-F5344CB8AC3E}">
        <p14:creationId xmlns:p14="http://schemas.microsoft.com/office/powerpoint/2010/main" val="415512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D4CD32-0992-4D2C-9FC6-6EC678984E8D}"/>
              </a:ext>
            </a:extLst>
          </p:cNvPr>
          <p:cNvSpPr>
            <a:spLocks noGrp="1"/>
          </p:cNvSpPr>
          <p:nvPr>
            <p:ph type="title"/>
          </p:nvPr>
        </p:nvSpPr>
        <p:spPr/>
        <p:txBody>
          <a:bodyPr/>
          <a:lstStyle/>
          <a:p>
            <a:r>
              <a:rPr lang="es-CO" altLang="es-CO" sz="4400" dirty="0"/>
              <a:t>Referencias Bibliográficas</a:t>
            </a:r>
            <a:endParaRPr lang="es-CO" dirty="0"/>
          </a:p>
        </p:txBody>
      </p:sp>
      <p:sp>
        <p:nvSpPr>
          <p:cNvPr id="3" name="Marcador de contenido 2">
            <a:extLst>
              <a:ext uri="{FF2B5EF4-FFF2-40B4-BE49-F238E27FC236}">
                <a16:creationId xmlns:a16="http://schemas.microsoft.com/office/drawing/2014/main" id="{B61DF162-B567-45D7-A245-2C01524BFCA6}"/>
              </a:ext>
            </a:extLst>
          </p:cNvPr>
          <p:cNvSpPr>
            <a:spLocks noGrp="1"/>
          </p:cNvSpPr>
          <p:nvPr>
            <p:ph idx="1"/>
          </p:nvPr>
        </p:nvSpPr>
        <p:spPr/>
        <p:txBody>
          <a:bodyPr>
            <a:normAutofit fontScale="70000" lnSpcReduction="20000"/>
          </a:bodyPr>
          <a:lstStyle/>
          <a:p>
            <a:pPr marL="457200" indent="-457200">
              <a:buFont typeface="Arial" panose="020B0604020202020204" pitchFamily="34" charset="0"/>
              <a:buChar char="•"/>
            </a:pPr>
            <a:r>
              <a:rPr lang="es-ES" dirty="0"/>
              <a:t>Alvarado franco, e. A. (2018). Planeación tributaria en la empresa </a:t>
            </a:r>
            <a:r>
              <a:rPr lang="es-ES" dirty="0" err="1"/>
              <a:t>soilmec</a:t>
            </a:r>
            <a:r>
              <a:rPr lang="es-ES" dirty="0"/>
              <a:t> </a:t>
            </a:r>
            <a:r>
              <a:rPr lang="es-ES" dirty="0" err="1"/>
              <a:t>colombia</a:t>
            </a:r>
            <a:r>
              <a:rPr lang="es-ES" dirty="0"/>
              <a:t> </a:t>
            </a:r>
            <a:r>
              <a:rPr lang="es-ES" dirty="0" err="1"/>
              <a:t>sas</a:t>
            </a:r>
            <a:r>
              <a:rPr lang="es-ES" dirty="0"/>
              <a:t> en el impuesto de renta, de acuerdo con la ley 1819 de 2016 para los años 2017-2018.</a:t>
            </a:r>
          </a:p>
          <a:p>
            <a:pPr marL="457200" indent="-457200">
              <a:buFont typeface="Arial" panose="020B0604020202020204" pitchFamily="34" charset="0"/>
              <a:buChar char="•"/>
            </a:pPr>
            <a:r>
              <a:rPr lang="es-ES" dirty="0"/>
              <a:t>Arranz, l. (2020). Desarrollo del ciclo contable de una empresa y de las cuentas anuales. Universidad de </a:t>
            </a:r>
            <a:r>
              <a:rPr lang="es-ES" dirty="0" err="1"/>
              <a:t>valladolid</a:t>
            </a:r>
            <a:r>
              <a:rPr lang="es-ES" dirty="0"/>
              <a:t>.</a:t>
            </a:r>
          </a:p>
          <a:p>
            <a:pPr marL="457200" indent="-457200">
              <a:buFont typeface="Arial" panose="020B0604020202020204" pitchFamily="34" charset="0"/>
              <a:buChar char="•"/>
            </a:pPr>
            <a:r>
              <a:rPr lang="es-ES" dirty="0" err="1"/>
              <a:t>Barbei</a:t>
            </a:r>
            <a:r>
              <a:rPr lang="es-ES" dirty="0"/>
              <a:t>, a. A., &amp; </a:t>
            </a:r>
            <a:r>
              <a:rPr lang="es-ES" dirty="0" err="1"/>
              <a:t>bauchet</a:t>
            </a:r>
            <a:r>
              <a:rPr lang="es-ES" dirty="0"/>
              <a:t>, a. (2014). Teoría contable positiva: una revisión de sus bases teóricas y la contribución a la teoría general contable. Documentos de trabajo del </a:t>
            </a:r>
            <a:r>
              <a:rPr lang="es-ES" dirty="0" err="1"/>
              <a:t>cecin</a:t>
            </a:r>
            <a:r>
              <a:rPr lang="es-ES" dirty="0"/>
              <a:t>.</a:t>
            </a:r>
          </a:p>
          <a:p>
            <a:pPr marL="457200" indent="-457200">
              <a:buFont typeface="Arial" panose="020B0604020202020204" pitchFamily="34" charset="0"/>
              <a:buChar char="•"/>
            </a:pPr>
            <a:r>
              <a:rPr lang="es-ES" dirty="0"/>
              <a:t>Beltrán y o, h. (2012). Alternativas para el control contable y tributario en la compañía comercializadora de alimentos s.as. Universidad piloto de </a:t>
            </a:r>
            <a:r>
              <a:rPr lang="es-ES" dirty="0" err="1"/>
              <a:t>colombia</a:t>
            </a:r>
            <a:r>
              <a:rPr lang="es-ES" dirty="0"/>
              <a:t>, </a:t>
            </a:r>
            <a:r>
              <a:rPr lang="es-ES" dirty="0" err="1"/>
              <a:t>bogotá</a:t>
            </a:r>
            <a:r>
              <a:rPr lang="es-ES" dirty="0"/>
              <a:t> </a:t>
            </a:r>
            <a:r>
              <a:rPr lang="es-ES" dirty="0" err="1"/>
              <a:t>d.c.</a:t>
            </a:r>
            <a:r>
              <a:rPr lang="es-ES" dirty="0"/>
              <a:t> : trabajo de grado.</a:t>
            </a:r>
          </a:p>
          <a:p>
            <a:endParaRPr lang="es-CO" dirty="0"/>
          </a:p>
        </p:txBody>
      </p:sp>
    </p:spTree>
    <p:extLst>
      <p:ext uri="{BB962C8B-B14F-4D97-AF65-F5344CB8AC3E}">
        <p14:creationId xmlns:p14="http://schemas.microsoft.com/office/powerpoint/2010/main" val="1655716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5D85FF-DCB3-46F4-96EF-4529B038E4A4}"/>
              </a:ext>
            </a:extLst>
          </p:cNvPr>
          <p:cNvSpPr>
            <a:spLocks noGrp="1"/>
          </p:cNvSpPr>
          <p:nvPr>
            <p:ph type="title"/>
          </p:nvPr>
        </p:nvSpPr>
        <p:spPr/>
        <p:txBody>
          <a:bodyPr/>
          <a:lstStyle/>
          <a:p>
            <a:r>
              <a:rPr lang="es-ES" dirty="0"/>
              <a:t>Agradecimiento</a:t>
            </a:r>
            <a:endParaRPr lang="es-CO" dirty="0"/>
          </a:p>
        </p:txBody>
      </p:sp>
      <p:sp>
        <p:nvSpPr>
          <p:cNvPr id="3" name="Marcador de contenido 2">
            <a:extLst>
              <a:ext uri="{FF2B5EF4-FFF2-40B4-BE49-F238E27FC236}">
                <a16:creationId xmlns:a16="http://schemas.microsoft.com/office/drawing/2014/main" id="{464CD590-2FDF-47A8-837F-B8F5A11FFEDF}"/>
              </a:ext>
            </a:extLst>
          </p:cNvPr>
          <p:cNvSpPr>
            <a:spLocks noGrp="1"/>
          </p:cNvSpPr>
          <p:nvPr>
            <p:ph idx="1"/>
          </p:nvPr>
        </p:nvSpPr>
        <p:spPr/>
        <p:txBody>
          <a:bodyPr>
            <a:normAutofit fontScale="85000" lnSpcReduction="20000"/>
          </a:bodyPr>
          <a:lstStyle/>
          <a:p>
            <a:r>
              <a:rPr lang="es-ES" dirty="0"/>
              <a:t>A todas las personas que me apoyaron e hicieron posible que este trabajo se realice con éxito. </a:t>
            </a:r>
          </a:p>
          <a:p>
            <a:r>
              <a:rPr lang="es-ES" dirty="0"/>
              <a:t>En especial a mi tutora por compartirme sus conocimientos, a los jurados que gracias a las observaciones se pudo mejorar el trabajo de grado, a mis padres por confiar, por los valores y principios que sembraron en mí.</a:t>
            </a:r>
          </a:p>
          <a:p>
            <a:endParaRPr lang="es-ES" dirty="0"/>
          </a:p>
          <a:p>
            <a:endParaRPr lang="es-CO" dirty="0"/>
          </a:p>
          <a:p>
            <a:endParaRPr lang="es-CO" dirty="0"/>
          </a:p>
          <a:p>
            <a:r>
              <a:rPr lang="es-CO" dirty="0"/>
              <a:t>        </a:t>
            </a:r>
            <a:endParaRPr lang="es-CO" sz="4400" b="1" dirty="0">
              <a:solidFill>
                <a:srgbClr val="FF0000"/>
              </a:solidFill>
            </a:endParaRPr>
          </a:p>
          <a:p>
            <a:endParaRPr lang="es-CO" b="1" dirty="0"/>
          </a:p>
        </p:txBody>
      </p:sp>
    </p:spTree>
    <p:extLst>
      <p:ext uri="{BB962C8B-B14F-4D97-AF65-F5344CB8AC3E}">
        <p14:creationId xmlns:p14="http://schemas.microsoft.com/office/powerpoint/2010/main" val="3457094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5820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16835" y="450574"/>
            <a:ext cx="4651513" cy="5936974"/>
          </a:xfrm>
        </p:spPr>
        <p:txBody>
          <a:bodyPr>
            <a:normAutofit fontScale="90000"/>
          </a:bodyPr>
          <a:lstStyle/>
          <a:p>
            <a:pPr algn="ctr">
              <a:defRPr/>
            </a:pPr>
            <a:br>
              <a:rPr lang="es-CO" sz="2200" dirty="0">
                <a:latin typeface="+mj-lt"/>
                <a:cs typeface="Arial" panose="020B0604020202020204" pitchFamily="34" charset="0"/>
              </a:rPr>
            </a:br>
            <a:br>
              <a:rPr lang="es-CO" sz="2200" dirty="0">
                <a:latin typeface="+mj-lt"/>
                <a:cs typeface="Arial" panose="020B0604020202020204" pitchFamily="34" charset="0"/>
              </a:rPr>
            </a:br>
            <a:br>
              <a:rPr lang="es-CO" sz="2200" dirty="0">
                <a:latin typeface="+mj-lt"/>
                <a:cs typeface="Arial" panose="020B0604020202020204" pitchFamily="34" charset="0"/>
              </a:rPr>
            </a:br>
            <a:br>
              <a:rPr lang="en-US" sz="4400" dirty="0">
                <a:effectLst/>
              </a:rPr>
            </a:br>
            <a:br>
              <a:rPr lang="en-US" sz="1600" dirty="0">
                <a:effectLst/>
              </a:rPr>
            </a:br>
            <a:r>
              <a:rPr lang="en-US" sz="1600" dirty="0">
                <a:effectLst/>
              </a:rPr>
              <a:t>PROPUESTA  DE  MEJORAMIENTO  AL  PROCESO  DE PLANEACION  TRIBUTARIA   DE  LA  EMPRESA  INGECTEC SAS</a:t>
            </a:r>
            <a:br>
              <a:rPr lang="en-US" sz="1600" dirty="0">
                <a:effectLst/>
              </a:rPr>
            </a:br>
            <a:br>
              <a:rPr lang="en-US" sz="1600" dirty="0">
                <a:effectLst/>
              </a:rPr>
            </a:br>
            <a:br>
              <a:rPr lang="en-US" sz="1600" dirty="0">
                <a:effectLst/>
              </a:rPr>
            </a:br>
            <a:br>
              <a:rPr lang="en-US" sz="1600" dirty="0">
                <a:effectLst/>
              </a:rPr>
            </a:br>
            <a:br>
              <a:rPr lang="es-CO" altLang="es-CO" sz="2200" dirty="0">
                <a:latin typeface="+mj-lt"/>
                <a:cs typeface="Arial" panose="020B0604020202020204" pitchFamily="34" charset="0"/>
              </a:rPr>
            </a:br>
            <a:r>
              <a:rPr lang="es-CO" altLang="es-CO" sz="2200" dirty="0">
                <a:latin typeface="+mj-lt"/>
                <a:cs typeface="Arial" panose="020B0604020202020204" pitchFamily="34" charset="0"/>
              </a:rPr>
              <a:t>Ingrid Tatiana Mera Vargas</a:t>
            </a:r>
            <a:br>
              <a:rPr lang="es-CO" altLang="es-CO" sz="2200" dirty="0">
                <a:latin typeface="+mj-lt"/>
                <a:cs typeface="Arial" panose="020B0604020202020204" pitchFamily="34" charset="0"/>
              </a:rPr>
            </a:br>
            <a:br>
              <a:rPr lang="es-CO" altLang="es-CO" sz="4400" dirty="0">
                <a:latin typeface="+mj-lt"/>
                <a:cs typeface="Arial" panose="020B0604020202020204" pitchFamily="34" charset="0"/>
              </a:rPr>
            </a:br>
            <a:br>
              <a:rPr lang="es-CO" altLang="es-CO" sz="4400" dirty="0">
                <a:latin typeface="+mj-lt"/>
                <a:cs typeface="Arial" panose="020B0604020202020204" pitchFamily="34" charset="0"/>
              </a:rPr>
            </a:br>
            <a:r>
              <a:rPr lang="es-CO" altLang="es-CO" sz="1800" dirty="0">
                <a:latin typeface="+mj-lt"/>
                <a:cs typeface="Arial" panose="020B0604020202020204" pitchFamily="34" charset="0"/>
              </a:rPr>
              <a:t>DIRECTOR   DEL   PROYECTO: </a:t>
            </a:r>
            <a:br>
              <a:rPr lang="es-CO" altLang="es-CO" sz="1800" dirty="0">
                <a:latin typeface="+mj-lt"/>
                <a:cs typeface="Arial" panose="020B0604020202020204" pitchFamily="34" charset="0"/>
              </a:rPr>
            </a:br>
            <a:r>
              <a:rPr lang="es-CO" altLang="es-CO" sz="1800" dirty="0">
                <a:latin typeface="+mj-lt"/>
                <a:cs typeface="Arial" panose="020B0604020202020204" pitchFamily="34" charset="0"/>
              </a:rPr>
              <a:t>Dra. C.P  Luz Yoni Caicedo</a:t>
            </a:r>
            <a:br>
              <a:rPr lang="es-CO" altLang="es-CO" sz="1800" dirty="0">
                <a:latin typeface="+mj-lt"/>
                <a:cs typeface="Arial" panose="020B0604020202020204" pitchFamily="34" charset="0"/>
              </a:rPr>
            </a:br>
            <a:br>
              <a:rPr lang="es-CO" altLang="es-CO" sz="3200" dirty="0">
                <a:latin typeface="+mj-lt"/>
                <a:cs typeface="Arial" panose="020B0604020202020204" pitchFamily="34" charset="0"/>
              </a:rPr>
            </a:br>
            <a:br>
              <a:rPr lang="es-CO" altLang="es-CO" sz="3200" dirty="0">
                <a:latin typeface="+mj-lt"/>
                <a:cs typeface="Arial" panose="020B0604020202020204" pitchFamily="34" charset="0"/>
              </a:rPr>
            </a:br>
            <a:r>
              <a:rPr lang="es-CO" altLang="es-CO" sz="1600" b="1" dirty="0">
                <a:solidFill>
                  <a:schemeClr val="bg1"/>
                </a:solidFill>
                <a:cs typeface="Arial" panose="020B0604020202020204" pitchFamily="34" charset="0"/>
              </a:rPr>
              <a:t>INSTITUCION  UNIVERSITARIA  ANTONIO  JOSE  CAMACHO</a:t>
            </a:r>
            <a:br>
              <a:rPr lang="es-CO" altLang="es-CO" sz="1600" b="1" dirty="0">
                <a:solidFill>
                  <a:schemeClr val="bg1"/>
                </a:solidFill>
                <a:cs typeface="Arial" panose="020B0604020202020204" pitchFamily="34" charset="0"/>
              </a:rPr>
            </a:br>
            <a:r>
              <a:rPr lang="es-CO" altLang="es-CO" sz="1600" b="1" dirty="0">
                <a:solidFill>
                  <a:schemeClr val="bg1"/>
                </a:solidFill>
                <a:cs typeface="Arial" panose="020B0604020202020204" pitchFamily="34" charset="0"/>
              </a:rPr>
              <a:t>FACULTAD DE CIENCIAS  EMPRESARIALES</a:t>
            </a:r>
            <a:br>
              <a:rPr lang="es-ES" altLang="es-CO" sz="1600" b="1" dirty="0">
                <a:solidFill>
                  <a:schemeClr val="bg1"/>
                </a:solidFill>
                <a:cs typeface="Arial" panose="020B0604020202020204" pitchFamily="34" charset="0"/>
              </a:rPr>
            </a:br>
            <a:r>
              <a:rPr lang="es-ES" altLang="es-CO" sz="1600" b="1" dirty="0">
                <a:solidFill>
                  <a:schemeClr val="bg1"/>
                </a:solidFill>
                <a:cs typeface="Arial" panose="020B0604020202020204" pitchFamily="34" charset="0"/>
              </a:rPr>
              <a:t>PROGRAMA  </a:t>
            </a:r>
            <a:r>
              <a:rPr lang="es-CO" altLang="es-CO" sz="1600" b="1" dirty="0">
                <a:solidFill>
                  <a:schemeClr val="bg1"/>
                </a:solidFill>
                <a:cs typeface="Arial" panose="020B0604020202020204" pitchFamily="34" charset="0"/>
              </a:rPr>
              <a:t>DE </a:t>
            </a:r>
            <a:r>
              <a:rPr lang="es-CO" altLang="es-CO" sz="1600" dirty="0">
                <a:cs typeface="Arial" panose="020B0604020202020204" pitchFamily="34" charset="0"/>
              </a:rPr>
              <a:t>CONTADURIA PUBLICA</a:t>
            </a:r>
            <a:br>
              <a:rPr lang="es-CO" altLang="es-CO" sz="1600" b="1" dirty="0">
                <a:solidFill>
                  <a:schemeClr val="bg1"/>
                </a:solidFill>
                <a:cs typeface="Arial" panose="020B0604020202020204" pitchFamily="34" charset="0"/>
              </a:rPr>
            </a:br>
            <a:r>
              <a:rPr lang="es-CO" altLang="es-CO" sz="1600" b="1" dirty="0">
                <a:solidFill>
                  <a:schemeClr val="bg1"/>
                </a:solidFill>
                <a:cs typeface="Arial" panose="020B0604020202020204" pitchFamily="34" charset="0"/>
              </a:rPr>
              <a:t>2022</a:t>
            </a:r>
            <a:br>
              <a:rPr lang="es-CO" altLang="es-CO" sz="1600" dirty="0">
                <a:solidFill>
                  <a:schemeClr val="bg1"/>
                </a:solidFill>
              </a:rPr>
            </a:br>
            <a:br>
              <a:rPr lang="es-CO" altLang="es-CO" sz="3200" dirty="0">
                <a:latin typeface="+mj-lt"/>
                <a:cs typeface="Arial" panose="020B0604020202020204" pitchFamily="34" charset="0"/>
              </a:rPr>
            </a:br>
            <a:endParaRPr lang="es-ES" dirty="0"/>
          </a:p>
        </p:txBody>
      </p:sp>
    </p:spTree>
    <p:extLst>
      <p:ext uri="{BB962C8B-B14F-4D97-AF65-F5344CB8AC3E}">
        <p14:creationId xmlns:p14="http://schemas.microsoft.com/office/powerpoint/2010/main" val="1325672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nchor="ctr">
            <a:normAutofit/>
          </a:bodyPr>
          <a:lstStyle/>
          <a:p>
            <a:r>
              <a:rPr lang="es-CO" altLang="es-CO"/>
              <a:t>Introducción</a:t>
            </a:r>
            <a:endParaRPr lang="es-ES" dirty="0"/>
          </a:p>
        </p:txBody>
      </p:sp>
      <p:sp>
        <p:nvSpPr>
          <p:cNvPr id="3" name="Marcador de contenido 2"/>
          <p:cNvSpPr>
            <a:spLocks noGrp="1"/>
          </p:cNvSpPr>
          <p:nvPr>
            <p:ph sz="half" idx="1"/>
          </p:nvPr>
        </p:nvSpPr>
        <p:spPr>
          <a:xfrm>
            <a:off x="457200" y="1600200"/>
            <a:ext cx="4038600" cy="4525963"/>
          </a:xfrm>
        </p:spPr>
        <p:txBody>
          <a:bodyPr>
            <a:normAutofit/>
          </a:bodyPr>
          <a:lstStyle/>
          <a:p>
            <a:pPr algn="ctr"/>
            <a:r>
              <a:rPr lang="es-ES" dirty="0"/>
              <a:t>La planificación tributaria se considera como una herramienta básica y elemental para una empresa, pues le permite acrecentar los impuestos a los que se encuentra sujeto.</a:t>
            </a:r>
          </a:p>
          <a:p>
            <a:endParaRPr lang="es-ES" dirty="0"/>
          </a:p>
          <a:p>
            <a:endParaRPr lang="es-ES" dirty="0"/>
          </a:p>
        </p:txBody>
      </p:sp>
      <p:pic>
        <p:nvPicPr>
          <p:cNvPr id="3074" name="Picture 2" descr="Introducción a la Administración - asesoriasupmp">
            <a:extLst>
              <a:ext uri="{FF2B5EF4-FFF2-40B4-BE49-F238E27FC236}">
                <a16:creationId xmlns:a16="http://schemas.microsoft.com/office/drawing/2014/main" id="{FEDB5CAA-B3DF-4D38-A701-7C57AD6C999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48200" y="2274878"/>
            <a:ext cx="4038600" cy="3176606"/>
          </a:xfrm>
          <a:prstGeom prst="rect">
            <a:avLst/>
          </a:prstGeom>
          <a:solidFill>
            <a:srgbClr val="FFFFFF"/>
          </a:solidFill>
          <a:extLst/>
        </p:spPr>
      </p:pic>
    </p:spTree>
    <p:extLst>
      <p:ext uri="{BB962C8B-B14F-4D97-AF65-F5344CB8AC3E}">
        <p14:creationId xmlns:p14="http://schemas.microsoft.com/office/powerpoint/2010/main" val="2261077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9F4C5D-2FE9-4913-8C71-C5B65E402FBC}"/>
              </a:ext>
            </a:extLst>
          </p:cNvPr>
          <p:cNvSpPr>
            <a:spLocks noGrp="1"/>
          </p:cNvSpPr>
          <p:nvPr>
            <p:ph type="title"/>
          </p:nvPr>
        </p:nvSpPr>
        <p:spPr>
          <a:xfrm>
            <a:off x="457200" y="274638"/>
            <a:ext cx="8229600" cy="1143000"/>
          </a:xfrm>
        </p:spPr>
        <p:txBody>
          <a:bodyPr anchor="ctr">
            <a:normAutofit/>
          </a:bodyPr>
          <a:lstStyle/>
          <a:p>
            <a:r>
              <a:rPr lang="es-CO" altLang="es-CO" dirty="0"/>
              <a:t>Planteamiento del  problema</a:t>
            </a:r>
            <a:endParaRPr lang="es-CO" dirty="0"/>
          </a:p>
        </p:txBody>
      </p:sp>
      <p:sp>
        <p:nvSpPr>
          <p:cNvPr id="3" name="Marcador de contenido 2"/>
          <p:cNvSpPr>
            <a:spLocks noGrp="1"/>
          </p:cNvSpPr>
          <p:nvPr>
            <p:ph sz="half" idx="1"/>
          </p:nvPr>
        </p:nvSpPr>
        <p:spPr>
          <a:xfrm>
            <a:off x="457200" y="1600200"/>
            <a:ext cx="4038600" cy="4525963"/>
          </a:xfrm>
        </p:spPr>
        <p:txBody>
          <a:bodyPr>
            <a:normAutofit/>
          </a:bodyPr>
          <a:lstStyle/>
          <a:p>
            <a:pPr>
              <a:lnSpc>
                <a:spcPct val="90000"/>
              </a:lnSpc>
            </a:pPr>
            <a:r>
              <a:rPr lang="es-ES" sz="2000" dirty="0"/>
              <a:t>El presente proyecto se considera relevante porque el objetivo es que la empresa logre cumplir a cabalidad con las normas establecidos por la ley y presentar las declaraciones correspondientes en los plazos estipulados a través del mejoramiento del proceso de planeación tributaria. </a:t>
            </a:r>
          </a:p>
          <a:p>
            <a:pPr>
              <a:lnSpc>
                <a:spcPct val="90000"/>
              </a:lnSpc>
            </a:pPr>
            <a:endParaRPr lang="es-ES" sz="2000" dirty="0"/>
          </a:p>
          <a:p>
            <a:pPr>
              <a:lnSpc>
                <a:spcPct val="90000"/>
              </a:lnSpc>
            </a:pPr>
            <a:r>
              <a:rPr lang="es-ES" sz="2000" dirty="0"/>
              <a:t>¿Cómo proponer un mejoramiento a la planeación tributaria de la empresa Ingectec SAS?</a:t>
            </a:r>
          </a:p>
          <a:p>
            <a:pPr>
              <a:lnSpc>
                <a:spcPct val="90000"/>
              </a:lnSpc>
            </a:pPr>
            <a:endParaRPr lang="es-ES" sz="2000" dirty="0"/>
          </a:p>
        </p:txBody>
      </p:sp>
      <p:pic>
        <p:nvPicPr>
          <p:cNvPr id="2050" name="Picture 2" descr="pasos para realizar el planteamiento del problema - planteamiento del  problema">
            <a:extLst>
              <a:ext uri="{FF2B5EF4-FFF2-40B4-BE49-F238E27FC236}">
                <a16:creationId xmlns:a16="http://schemas.microsoft.com/office/drawing/2014/main" id="{EE8608BA-653A-4115-9D47-CC782D41467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98479" y="1600200"/>
            <a:ext cx="3738042" cy="4525963"/>
          </a:xfrm>
          <a:prstGeom prst="rect">
            <a:avLst/>
          </a:prstGeom>
          <a:solidFill>
            <a:srgbClr val="FFFFFF"/>
          </a:solidFill>
          <a:extLst/>
        </p:spPr>
      </p:pic>
    </p:spTree>
    <p:extLst>
      <p:ext uri="{BB962C8B-B14F-4D97-AF65-F5344CB8AC3E}">
        <p14:creationId xmlns:p14="http://schemas.microsoft.com/office/powerpoint/2010/main" val="4273894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4D7AAA-47A4-4943-A2F7-AB4737E08646}"/>
              </a:ext>
            </a:extLst>
          </p:cNvPr>
          <p:cNvSpPr>
            <a:spLocks noGrp="1"/>
          </p:cNvSpPr>
          <p:nvPr>
            <p:ph type="title"/>
          </p:nvPr>
        </p:nvSpPr>
        <p:spPr/>
        <p:txBody>
          <a:bodyPr/>
          <a:lstStyle/>
          <a:p>
            <a:r>
              <a:rPr lang="es-CO" altLang="es-CO" sz="4400" dirty="0">
                <a:solidFill>
                  <a:schemeClr val="tx2"/>
                </a:solidFill>
              </a:rPr>
              <a:t>Objetivos</a:t>
            </a:r>
            <a:endParaRPr lang="es-CO" dirty="0"/>
          </a:p>
        </p:txBody>
      </p:sp>
      <p:sp>
        <p:nvSpPr>
          <p:cNvPr id="4" name="Marcador de contenido 3"/>
          <p:cNvSpPr>
            <a:spLocks noGrp="1"/>
          </p:cNvSpPr>
          <p:nvPr>
            <p:ph idx="1"/>
          </p:nvPr>
        </p:nvSpPr>
        <p:spPr>
          <a:xfrm>
            <a:off x="332509" y="1417638"/>
            <a:ext cx="8229600" cy="4525963"/>
          </a:xfrm>
        </p:spPr>
        <p:txBody>
          <a:bodyPr>
            <a:normAutofit fontScale="77500" lnSpcReduction="20000"/>
          </a:bodyPr>
          <a:lstStyle/>
          <a:p>
            <a:r>
              <a:rPr lang="es-ES" dirty="0">
                <a:solidFill>
                  <a:schemeClr val="tx2"/>
                </a:solidFill>
              </a:rPr>
              <a:t>Objetivo General:</a:t>
            </a:r>
          </a:p>
          <a:p>
            <a:r>
              <a:rPr lang="es-ES" dirty="0"/>
              <a:t>Proponer una planeación tributaria para la empresa Ingectec SAS.</a:t>
            </a:r>
          </a:p>
          <a:p>
            <a:endParaRPr lang="es-ES" dirty="0"/>
          </a:p>
          <a:p>
            <a:r>
              <a:rPr lang="es-ES" dirty="0">
                <a:solidFill>
                  <a:schemeClr val="tx2"/>
                </a:solidFill>
              </a:rPr>
              <a:t>Objetivos Específicos:</a:t>
            </a:r>
          </a:p>
          <a:p>
            <a:pPr marL="457200" indent="-457200">
              <a:buFont typeface="Arial" panose="020B0604020202020204" pitchFamily="34" charset="0"/>
              <a:buChar char="•"/>
            </a:pPr>
            <a:r>
              <a:rPr lang="es-ES" dirty="0"/>
              <a:t>Diagnosticar la situación actual de la planeación tributaria en la empresa Ingectec SAS.</a:t>
            </a:r>
          </a:p>
          <a:p>
            <a:pPr marL="457200" indent="-457200">
              <a:buFont typeface="Arial" panose="020B0604020202020204" pitchFamily="34" charset="0"/>
              <a:buChar char="•"/>
            </a:pPr>
            <a:r>
              <a:rPr lang="es-ES" dirty="0"/>
              <a:t>Determinar los procesos para la planeación tributaria en la empresa Ingectec SAS.</a:t>
            </a:r>
          </a:p>
          <a:p>
            <a:pPr marL="457200" indent="-457200">
              <a:buFont typeface="Arial" panose="020B0604020202020204" pitchFamily="34" charset="0"/>
              <a:buChar char="•"/>
            </a:pPr>
            <a:r>
              <a:rPr lang="es-ES" dirty="0"/>
              <a:t>Diseñar una propuesta de mejora de la planeación tributaria en la empresa Ingectec SAS.</a:t>
            </a:r>
            <a:endParaRPr lang="es-ES" dirty="0">
              <a:solidFill>
                <a:schemeClr val="tx2"/>
              </a:solidFill>
            </a:endParaRPr>
          </a:p>
          <a:p>
            <a:endParaRPr lang="es-ES" dirty="0"/>
          </a:p>
        </p:txBody>
      </p:sp>
    </p:spTree>
    <p:extLst>
      <p:ext uri="{BB962C8B-B14F-4D97-AF65-F5344CB8AC3E}">
        <p14:creationId xmlns:p14="http://schemas.microsoft.com/office/powerpoint/2010/main" val="3889288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3D8ED44F-A407-40DD-861E-246EE26F8D80}"/>
              </a:ext>
            </a:extLst>
          </p:cNvPr>
          <p:cNvSpPr txBox="1">
            <a:spLocks noGrp="1"/>
          </p:cNvSpPr>
          <p:nvPr>
            <p:ph type="title"/>
          </p:nvPr>
        </p:nvSpPr>
        <p:spPr>
          <a:xfrm>
            <a:off x="457200" y="501171"/>
            <a:ext cx="8229600" cy="689932"/>
          </a:xfrm>
          <a:prstGeom prst="rect">
            <a:avLst/>
          </a:prstGeom>
        </p:spPr>
        <p:txBody>
          <a:bodyPr vert="horz" wrap="square" lIns="0" tIns="12700" rIns="0" bIns="0" rtlCol="0">
            <a:spAutoFit/>
          </a:bodyPr>
          <a:lstStyle/>
          <a:p>
            <a:pPr marL="12700">
              <a:lnSpc>
                <a:spcPct val="100000"/>
              </a:lnSpc>
            </a:pPr>
            <a:r>
              <a:rPr dirty="0">
                <a:solidFill>
                  <a:schemeClr val="tx2"/>
                </a:solidFill>
              </a:rPr>
              <a:t>Marco Teórico</a:t>
            </a:r>
          </a:p>
        </p:txBody>
      </p:sp>
      <p:sp>
        <p:nvSpPr>
          <p:cNvPr id="2" name="Marcador de contenido 1"/>
          <p:cNvSpPr>
            <a:spLocks noGrp="1"/>
          </p:cNvSpPr>
          <p:nvPr>
            <p:ph idx="1"/>
          </p:nvPr>
        </p:nvSpPr>
        <p:spPr>
          <a:xfrm>
            <a:off x="212407" y="1570306"/>
            <a:ext cx="1990578" cy="3717388"/>
          </a:xfrm>
        </p:spPr>
        <p:txBody>
          <a:bodyPr>
            <a:normAutofit fontScale="55000" lnSpcReduction="20000"/>
          </a:bodyPr>
          <a:lstStyle/>
          <a:p>
            <a:pPr marL="457200" indent="-457200" algn="just">
              <a:buFont typeface="Arial" panose="020B0604020202020204" pitchFamily="34" charset="0"/>
              <a:buChar char="•"/>
            </a:pPr>
            <a:r>
              <a:rPr lang="es-ES" dirty="0"/>
              <a:t> </a:t>
            </a:r>
            <a:r>
              <a:rPr lang="es-ES" b="1" dirty="0"/>
              <a:t>Teoría de la planeación</a:t>
            </a:r>
          </a:p>
          <a:p>
            <a:r>
              <a:rPr lang="es-ES" dirty="0"/>
              <a:t>La planeación estratégica es uno de los procesos fundamentales, por ello se ha convertido en la herramienta administrativa de uso más común en las empresas.</a:t>
            </a:r>
          </a:p>
          <a:p>
            <a:endParaRPr lang="es-ES" dirty="0"/>
          </a:p>
          <a:p>
            <a:pPr marL="457200" indent="-457200">
              <a:buFont typeface="Arial" panose="020B0604020202020204" pitchFamily="34" charset="0"/>
              <a:buChar char="•"/>
            </a:pPr>
            <a:endParaRPr lang="es-ES" dirty="0"/>
          </a:p>
        </p:txBody>
      </p:sp>
      <p:sp>
        <p:nvSpPr>
          <p:cNvPr id="5" name="Marcador de contenido 1">
            <a:extLst>
              <a:ext uri="{FF2B5EF4-FFF2-40B4-BE49-F238E27FC236}">
                <a16:creationId xmlns:a16="http://schemas.microsoft.com/office/drawing/2014/main" id="{B70A4F20-CA75-463B-A6E5-BE550CCD9261}"/>
              </a:ext>
            </a:extLst>
          </p:cNvPr>
          <p:cNvSpPr txBox="1">
            <a:spLocks/>
          </p:cNvSpPr>
          <p:nvPr/>
        </p:nvSpPr>
        <p:spPr>
          <a:xfrm>
            <a:off x="2375095" y="1570306"/>
            <a:ext cx="1990578" cy="3717388"/>
          </a:xfrm>
          <a:prstGeom prst="rect">
            <a:avLst/>
          </a:prstGeom>
        </p:spPr>
        <p:txBody>
          <a:bodyPr vert="horz" lIns="91440" tIns="45720" rIns="91440" bIns="45720" rtlCol="0">
            <a:normAutofit fontScale="55000" lnSpcReduction="20000"/>
          </a:bodyPr>
          <a:lstStyle>
            <a:lvl1pPr marL="0" indent="0" algn="l" defTabSz="457200" rtl="0" eaLnBrk="1" latinLnBrk="0" hangingPunct="1">
              <a:spcBef>
                <a:spcPct val="20000"/>
              </a:spcBef>
              <a:buFont typeface="Arial"/>
              <a:buNone/>
              <a:defRPr sz="3200" kern="1200">
                <a:solidFill>
                  <a:schemeClr val="tx1">
                    <a:lumMod val="65000"/>
                    <a:lumOff val="35000"/>
                  </a:schemeClr>
                </a:solidFill>
                <a:latin typeface="Arial"/>
                <a:ea typeface="+mn-ea"/>
                <a:cs typeface="Arial"/>
              </a:defRPr>
            </a:lvl1pPr>
            <a:lvl2pPr marL="457200" indent="0" algn="l" defTabSz="457200" rtl="0" eaLnBrk="1" latinLnBrk="0" hangingPunct="1">
              <a:spcBef>
                <a:spcPct val="20000"/>
              </a:spcBef>
              <a:buFont typeface="Arial"/>
              <a:buNone/>
              <a:defRPr sz="2800" kern="1200">
                <a:solidFill>
                  <a:schemeClr val="tx1">
                    <a:lumMod val="65000"/>
                    <a:lumOff val="35000"/>
                  </a:schemeClr>
                </a:solidFill>
                <a:latin typeface="Arial"/>
                <a:ea typeface="+mn-ea"/>
                <a:cs typeface="Arial"/>
              </a:defRPr>
            </a:lvl2pPr>
            <a:lvl3pPr marL="914400" indent="0" algn="l" defTabSz="457200" rtl="0" eaLnBrk="1" latinLnBrk="0" hangingPunct="1">
              <a:spcBef>
                <a:spcPct val="20000"/>
              </a:spcBef>
              <a:buFont typeface="Arial"/>
              <a:buNone/>
              <a:defRPr sz="2400" kern="1200">
                <a:solidFill>
                  <a:schemeClr val="tx1">
                    <a:lumMod val="65000"/>
                    <a:lumOff val="35000"/>
                  </a:schemeClr>
                </a:solidFill>
                <a:latin typeface="Arial"/>
                <a:ea typeface="+mn-ea"/>
                <a:cs typeface="Arial"/>
              </a:defRPr>
            </a:lvl3pPr>
            <a:lvl4pPr marL="13716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4pPr>
            <a:lvl5pPr marL="18288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a:buFont typeface="Arial" panose="020B0604020202020204" pitchFamily="34" charset="0"/>
              <a:buChar char="•"/>
            </a:pPr>
            <a:r>
              <a:rPr lang="es-ES" dirty="0"/>
              <a:t> </a:t>
            </a:r>
            <a:r>
              <a:rPr lang="es-ES" b="1" dirty="0"/>
              <a:t>Teoría de la empresa</a:t>
            </a:r>
          </a:p>
          <a:p>
            <a:r>
              <a:rPr lang="es-ES" dirty="0"/>
              <a:t>Desde su visión económica se considera a la empresa como una unidad de producción elemental, maximizadora del beneficio, que demanda elementos para producir y brinda bienes y servicios (Mideros, 2014)</a:t>
            </a:r>
            <a:endParaRPr lang="es-ES" b="1" dirty="0"/>
          </a:p>
          <a:p>
            <a:endParaRPr lang="es-ES" dirty="0"/>
          </a:p>
          <a:p>
            <a:endParaRPr lang="es-ES" dirty="0"/>
          </a:p>
          <a:p>
            <a:pPr marL="457200" indent="-457200">
              <a:buFont typeface="Arial" panose="020B0604020202020204" pitchFamily="34" charset="0"/>
              <a:buChar char="•"/>
            </a:pPr>
            <a:endParaRPr lang="es-ES" dirty="0"/>
          </a:p>
        </p:txBody>
      </p:sp>
      <p:sp>
        <p:nvSpPr>
          <p:cNvPr id="7" name="Marcador de contenido 1">
            <a:extLst>
              <a:ext uri="{FF2B5EF4-FFF2-40B4-BE49-F238E27FC236}">
                <a16:creationId xmlns:a16="http://schemas.microsoft.com/office/drawing/2014/main" id="{E0814F2B-37F5-4E21-B11B-C6F566218A0B}"/>
              </a:ext>
            </a:extLst>
          </p:cNvPr>
          <p:cNvSpPr txBox="1">
            <a:spLocks/>
          </p:cNvSpPr>
          <p:nvPr/>
        </p:nvSpPr>
        <p:spPr>
          <a:xfrm>
            <a:off x="4572000" y="1570306"/>
            <a:ext cx="1856936" cy="3717388"/>
          </a:xfrm>
          <a:prstGeom prst="rect">
            <a:avLst/>
          </a:prstGeom>
        </p:spPr>
        <p:txBody>
          <a:bodyPr vert="horz" lIns="91440" tIns="45720" rIns="91440" bIns="45720" rtlCol="0">
            <a:normAutofit fontScale="55000" lnSpcReduction="20000"/>
          </a:bodyPr>
          <a:lstStyle>
            <a:lvl1pPr marL="0" indent="0" algn="l" defTabSz="457200" rtl="0" eaLnBrk="1" latinLnBrk="0" hangingPunct="1">
              <a:spcBef>
                <a:spcPct val="20000"/>
              </a:spcBef>
              <a:buFont typeface="Arial"/>
              <a:buNone/>
              <a:defRPr sz="3200" kern="1200">
                <a:solidFill>
                  <a:schemeClr val="tx1">
                    <a:lumMod val="65000"/>
                    <a:lumOff val="35000"/>
                  </a:schemeClr>
                </a:solidFill>
                <a:latin typeface="Arial"/>
                <a:ea typeface="+mn-ea"/>
                <a:cs typeface="Arial"/>
              </a:defRPr>
            </a:lvl1pPr>
            <a:lvl2pPr marL="457200" indent="0" algn="l" defTabSz="457200" rtl="0" eaLnBrk="1" latinLnBrk="0" hangingPunct="1">
              <a:spcBef>
                <a:spcPct val="20000"/>
              </a:spcBef>
              <a:buFont typeface="Arial"/>
              <a:buNone/>
              <a:defRPr sz="2800" kern="1200">
                <a:solidFill>
                  <a:schemeClr val="tx1">
                    <a:lumMod val="65000"/>
                    <a:lumOff val="35000"/>
                  </a:schemeClr>
                </a:solidFill>
                <a:latin typeface="Arial"/>
                <a:ea typeface="+mn-ea"/>
                <a:cs typeface="Arial"/>
              </a:defRPr>
            </a:lvl2pPr>
            <a:lvl3pPr marL="914400" indent="0" algn="l" defTabSz="457200" rtl="0" eaLnBrk="1" latinLnBrk="0" hangingPunct="1">
              <a:spcBef>
                <a:spcPct val="20000"/>
              </a:spcBef>
              <a:buFont typeface="Arial"/>
              <a:buNone/>
              <a:defRPr sz="2400" kern="1200">
                <a:solidFill>
                  <a:schemeClr val="tx1">
                    <a:lumMod val="65000"/>
                    <a:lumOff val="35000"/>
                  </a:schemeClr>
                </a:solidFill>
                <a:latin typeface="Arial"/>
                <a:ea typeface="+mn-ea"/>
                <a:cs typeface="Arial"/>
              </a:defRPr>
            </a:lvl3pPr>
            <a:lvl4pPr marL="13716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4pPr>
            <a:lvl5pPr marL="18288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a:buFont typeface="Arial" panose="020B0604020202020204" pitchFamily="34" charset="0"/>
              <a:buChar char="•"/>
            </a:pPr>
            <a:r>
              <a:rPr lang="es-ES" dirty="0"/>
              <a:t> </a:t>
            </a:r>
            <a:r>
              <a:rPr lang="es-ES" sz="2700" b="1" dirty="0"/>
              <a:t>Principios tributarios en Colombia</a:t>
            </a:r>
          </a:p>
          <a:p>
            <a:r>
              <a:rPr lang="es-CO" dirty="0"/>
              <a:t>Según el Artículo 363 de la constitución política de Colombia, el sistema tributario se fundamenta en los principios de equidad, eficiencia y progresividad. </a:t>
            </a:r>
            <a:endParaRPr lang="es-ES" b="1" dirty="0"/>
          </a:p>
          <a:p>
            <a:endParaRPr lang="es-ES" dirty="0"/>
          </a:p>
          <a:p>
            <a:endParaRPr lang="es-ES" dirty="0"/>
          </a:p>
          <a:p>
            <a:pPr marL="457200" indent="-457200">
              <a:buFont typeface="Arial" panose="020B0604020202020204" pitchFamily="34" charset="0"/>
              <a:buChar char="•"/>
            </a:pPr>
            <a:endParaRPr lang="es-ES" dirty="0"/>
          </a:p>
        </p:txBody>
      </p:sp>
      <p:pic>
        <p:nvPicPr>
          <p:cNvPr id="3" name="Imagen 2">
            <a:extLst>
              <a:ext uri="{FF2B5EF4-FFF2-40B4-BE49-F238E27FC236}">
                <a16:creationId xmlns:a16="http://schemas.microsoft.com/office/drawing/2014/main" id="{2176451C-9F65-4BFA-9BC5-A933A05F3DDF}"/>
              </a:ext>
            </a:extLst>
          </p:cNvPr>
          <p:cNvPicPr>
            <a:picLocks noChangeAspect="1"/>
          </p:cNvPicPr>
          <p:nvPr/>
        </p:nvPicPr>
        <p:blipFill>
          <a:blip r:embed="rId2"/>
          <a:stretch>
            <a:fillRect/>
          </a:stretch>
        </p:blipFill>
        <p:spPr>
          <a:xfrm>
            <a:off x="6312218" y="2358172"/>
            <a:ext cx="2619375" cy="2424843"/>
          </a:xfrm>
          <a:prstGeom prst="rect">
            <a:avLst/>
          </a:prstGeom>
        </p:spPr>
      </p:pic>
    </p:spTree>
    <p:extLst>
      <p:ext uri="{BB962C8B-B14F-4D97-AF65-F5344CB8AC3E}">
        <p14:creationId xmlns:p14="http://schemas.microsoft.com/office/powerpoint/2010/main" val="3664270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835890-FDB1-4893-9060-DF104B730FA9}"/>
              </a:ext>
            </a:extLst>
          </p:cNvPr>
          <p:cNvSpPr>
            <a:spLocks noGrp="1"/>
          </p:cNvSpPr>
          <p:nvPr>
            <p:ph type="title"/>
          </p:nvPr>
        </p:nvSpPr>
        <p:spPr/>
        <p:txBody>
          <a:bodyPr/>
          <a:lstStyle/>
          <a:p>
            <a:r>
              <a:rPr lang="es-CO" altLang="es-CO" dirty="0">
                <a:solidFill>
                  <a:schemeClr val="tx2"/>
                </a:solidFill>
              </a:rPr>
              <a:t>Marco Contextual</a:t>
            </a:r>
            <a:endParaRPr lang="es-CO" dirty="0"/>
          </a:p>
        </p:txBody>
      </p:sp>
      <p:sp>
        <p:nvSpPr>
          <p:cNvPr id="3" name="Marcador de contenido 2">
            <a:extLst>
              <a:ext uri="{FF2B5EF4-FFF2-40B4-BE49-F238E27FC236}">
                <a16:creationId xmlns:a16="http://schemas.microsoft.com/office/drawing/2014/main" id="{DF822D15-7972-46E7-9E41-1ACDBDF3269B}"/>
              </a:ext>
            </a:extLst>
          </p:cNvPr>
          <p:cNvSpPr>
            <a:spLocks noGrp="1"/>
          </p:cNvSpPr>
          <p:nvPr>
            <p:ph idx="1"/>
          </p:nvPr>
        </p:nvSpPr>
        <p:spPr/>
        <p:txBody>
          <a:bodyPr>
            <a:normAutofit/>
          </a:bodyPr>
          <a:lstStyle/>
          <a:p>
            <a:pPr marL="457200" indent="-457200">
              <a:buFont typeface="Arial" panose="020B0604020202020204" pitchFamily="34" charset="0"/>
              <a:buChar char="•"/>
            </a:pPr>
            <a:r>
              <a:rPr lang="es-CO" dirty="0"/>
              <a:t>La empresa se fundó en el mes de Abril de 2016 bajo el nombre de Ingectec SAS. Radicada en la cámara de comercio de Yumbo. </a:t>
            </a:r>
          </a:p>
          <a:p>
            <a:pPr marL="457200" indent="-457200">
              <a:buFont typeface="Arial" panose="020B0604020202020204" pitchFamily="34" charset="0"/>
              <a:buChar char="•"/>
            </a:pPr>
            <a:r>
              <a:rPr lang="es-CO" dirty="0"/>
              <a:t>El objetivo de la empresa es el de prestar a nuestros clientes los servicios de montajes e instalaciones eléctricas.</a:t>
            </a:r>
          </a:p>
          <a:p>
            <a:pPr marL="457200" indent="-457200">
              <a:buFont typeface="Arial" panose="020B0604020202020204" pitchFamily="34" charset="0"/>
              <a:buChar char="•"/>
            </a:pPr>
            <a:endParaRPr lang="es-CO" dirty="0"/>
          </a:p>
        </p:txBody>
      </p:sp>
      <p:pic>
        <p:nvPicPr>
          <p:cNvPr id="5" name="Imagen 4">
            <a:extLst>
              <a:ext uri="{FF2B5EF4-FFF2-40B4-BE49-F238E27FC236}">
                <a16:creationId xmlns:a16="http://schemas.microsoft.com/office/drawing/2014/main" id="{97CD5DEC-2213-42DE-8D7D-446CBBC2B216}"/>
              </a:ext>
            </a:extLst>
          </p:cNvPr>
          <p:cNvPicPr>
            <a:picLocks noChangeAspect="1"/>
          </p:cNvPicPr>
          <p:nvPr/>
        </p:nvPicPr>
        <p:blipFill>
          <a:blip r:embed="rId2"/>
          <a:stretch>
            <a:fillRect/>
          </a:stretch>
        </p:blipFill>
        <p:spPr>
          <a:xfrm>
            <a:off x="3427683" y="5165725"/>
            <a:ext cx="1777364" cy="1143000"/>
          </a:xfrm>
          <a:prstGeom prst="rect">
            <a:avLst/>
          </a:prstGeom>
        </p:spPr>
      </p:pic>
    </p:spTree>
    <p:extLst>
      <p:ext uri="{BB962C8B-B14F-4D97-AF65-F5344CB8AC3E}">
        <p14:creationId xmlns:p14="http://schemas.microsoft.com/office/powerpoint/2010/main" val="1232420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7EF290-43FD-479F-804E-7C26DDC2B745}"/>
              </a:ext>
            </a:extLst>
          </p:cNvPr>
          <p:cNvSpPr>
            <a:spLocks noGrp="1"/>
          </p:cNvSpPr>
          <p:nvPr>
            <p:ph type="title"/>
          </p:nvPr>
        </p:nvSpPr>
        <p:spPr>
          <a:xfrm>
            <a:off x="457200" y="274638"/>
            <a:ext cx="8229600" cy="1143000"/>
          </a:xfrm>
        </p:spPr>
        <p:txBody>
          <a:bodyPr anchor="ctr">
            <a:normAutofit/>
          </a:bodyPr>
          <a:lstStyle/>
          <a:p>
            <a:r>
              <a:rPr lang="es-CO" altLang="es-CO"/>
              <a:t>Marco Legal</a:t>
            </a:r>
            <a:endParaRPr lang="es-CO"/>
          </a:p>
        </p:txBody>
      </p:sp>
      <p:pic>
        <p:nvPicPr>
          <p:cNvPr id="3" name="Imagen 2">
            <a:extLst>
              <a:ext uri="{FF2B5EF4-FFF2-40B4-BE49-F238E27FC236}">
                <a16:creationId xmlns:a16="http://schemas.microsoft.com/office/drawing/2014/main" id="{E46E1299-0FE1-4CA3-82D2-5EABA091C599}"/>
              </a:ext>
            </a:extLst>
          </p:cNvPr>
          <p:cNvPicPr>
            <a:picLocks noChangeAspect="1"/>
          </p:cNvPicPr>
          <p:nvPr/>
        </p:nvPicPr>
        <p:blipFill>
          <a:blip r:embed="rId2"/>
          <a:stretch>
            <a:fillRect/>
          </a:stretch>
        </p:blipFill>
        <p:spPr>
          <a:xfrm>
            <a:off x="457200" y="2446658"/>
            <a:ext cx="4038600" cy="2833047"/>
          </a:xfrm>
          <a:prstGeom prst="rect">
            <a:avLst/>
          </a:prstGeom>
          <a:noFill/>
        </p:spPr>
      </p:pic>
      <p:sp>
        <p:nvSpPr>
          <p:cNvPr id="5" name="Marcador de contenido 4"/>
          <p:cNvSpPr>
            <a:spLocks noGrp="1"/>
          </p:cNvSpPr>
          <p:nvPr>
            <p:ph sz="half" idx="2"/>
          </p:nvPr>
        </p:nvSpPr>
        <p:spPr>
          <a:xfrm>
            <a:off x="4648200" y="1600200"/>
            <a:ext cx="4038600" cy="4525963"/>
          </a:xfrm>
        </p:spPr>
        <p:txBody>
          <a:bodyPr>
            <a:normAutofit fontScale="70000" lnSpcReduction="20000"/>
          </a:bodyPr>
          <a:lstStyle/>
          <a:p>
            <a:pPr marL="457200" indent="-457200">
              <a:buFont typeface="Arial" panose="020B0604020202020204" pitchFamily="34" charset="0"/>
              <a:buChar char="•"/>
            </a:pPr>
            <a:r>
              <a:rPr lang="es-CO" b="1" dirty="0"/>
              <a:t>Ley 1819 del 2016: </a:t>
            </a:r>
            <a:r>
              <a:rPr lang="es-CO" dirty="0"/>
              <a:t>modifica la tarifa del impuesto de renta del porcentaje del 25% al 33%.</a:t>
            </a:r>
          </a:p>
          <a:p>
            <a:pPr marL="457200" indent="-457200">
              <a:buFont typeface="Arial" panose="020B0604020202020204" pitchFamily="34" charset="0"/>
              <a:buChar char="•"/>
            </a:pPr>
            <a:r>
              <a:rPr lang="es-CO" b="1" dirty="0"/>
              <a:t>Ley 1943 del 2018</a:t>
            </a:r>
            <a:r>
              <a:rPr lang="es-CO" dirty="0"/>
              <a:t>:normativa se disminuye la tarifa para las personas jurídicas sobre el impuesto de renta y crea descuentos y deducciones.</a:t>
            </a:r>
          </a:p>
          <a:p>
            <a:pPr marL="457200" indent="-457200">
              <a:buFont typeface="Arial" panose="020B0604020202020204" pitchFamily="34" charset="0"/>
              <a:buChar char="•"/>
            </a:pPr>
            <a:r>
              <a:rPr lang="es-ES" b="1" dirty="0"/>
              <a:t>Ley 2010 de 2019</a:t>
            </a:r>
            <a:r>
              <a:rPr lang="es-ES" dirty="0"/>
              <a:t>: </a:t>
            </a:r>
            <a:r>
              <a:rPr lang="es-CO" dirty="0"/>
              <a:t>reactivo los reajustes fiscales e introdujo cambios en temas tributarios que impactan el cálculo de impuestos para las personas naturales y jurídicas en Colombia</a:t>
            </a:r>
          </a:p>
          <a:p>
            <a:pPr marL="457200" indent="-457200">
              <a:buFont typeface="Arial" panose="020B0604020202020204" pitchFamily="34" charset="0"/>
              <a:buChar char="•"/>
            </a:pPr>
            <a:endParaRPr lang="es-ES" dirty="0"/>
          </a:p>
        </p:txBody>
      </p:sp>
    </p:spTree>
    <p:extLst>
      <p:ext uri="{BB962C8B-B14F-4D97-AF65-F5344CB8AC3E}">
        <p14:creationId xmlns:p14="http://schemas.microsoft.com/office/powerpoint/2010/main" val="2231550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DBD49C-BB96-46ED-A8AE-82FD9594997A}"/>
              </a:ext>
            </a:extLst>
          </p:cNvPr>
          <p:cNvSpPr>
            <a:spLocks noGrp="1"/>
          </p:cNvSpPr>
          <p:nvPr>
            <p:ph type="title"/>
          </p:nvPr>
        </p:nvSpPr>
        <p:spPr/>
        <p:txBody>
          <a:bodyPr>
            <a:normAutofit/>
          </a:bodyPr>
          <a:lstStyle/>
          <a:p>
            <a:r>
              <a:rPr lang="es-ES" dirty="0">
                <a:solidFill>
                  <a:schemeClr val="tx2"/>
                </a:solidFill>
              </a:rPr>
              <a:t>Metodología </a:t>
            </a:r>
            <a:endParaRPr lang="es-CO" dirty="0">
              <a:solidFill>
                <a:schemeClr val="tx2"/>
              </a:solidFill>
            </a:endParaRPr>
          </a:p>
        </p:txBody>
      </p:sp>
      <p:grpSp>
        <p:nvGrpSpPr>
          <p:cNvPr id="4" name="object 13">
            <a:extLst>
              <a:ext uri="{FF2B5EF4-FFF2-40B4-BE49-F238E27FC236}">
                <a16:creationId xmlns:a16="http://schemas.microsoft.com/office/drawing/2014/main" id="{A8C8CCA5-70C4-42BE-A49E-DA8A5E727CFF}"/>
              </a:ext>
            </a:extLst>
          </p:cNvPr>
          <p:cNvGrpSpPr/>
          <p:nvPr/>
        </p:nvGrpSpPr>
        <p:grpSpPr>
          <a:xfrm rot="10800000">
            <a:off x="462395" y="1475034"/>
            <a:ext cx="3054528" cy="634617"/>
            <a:chOff x="6591300" y="4642103"/>
            <a:chExt cx="2552827" cy="987577"/>
          </a:xfrm>
        </p:grpSpPr>
        <p:pic>
          <p:nvPicPr>
            <p:cNvPr id="5" name="object 14">
              <a:extLst>
                <a:ext uri="{FF2B5EF4-FFF2-40B4-BE49-F238E27FC236}">
                  <a16:creationId xmlns:a16="http://schemas.microsoft.com/office/drawing/2014/main" id="{49925962-AB65-4FFD-BFBA-918DB606E709}"/>
                </a:ext>
              </a:extLst>
            </p:cNvPr>
            <p:cNvPicPr/>
            <p:nvPr/>
          </p:nvPicPr>
          <p:blipFill>
            <a:blip r:embed="rId3" cstate="print"/>
            <a:stretch>
              <a:fillRect/>
            </a:stretch>
          </p:blipFill>
          <p:spPr>
            <a:xfrm>
              <a:off x="6591300" y="4642103"/>
              <a:ext cx="2552700" cy="987577"/>
            </a:xfrm>
            <a:prstGeom prst="rect">
              <a:avLst/>
            </a:prstGeom>
          </p:spPr>
        </p:pic>
        <p:pic>
          <p:nvPicPr>
            <p:cNvPr id="6" name="object 15">
              <a:extLst>
                <a:ext uri="{FF2B5EF4-FFF2-40B4-BE49-F238E27FC236}">
                  <a16:creationId xmlns:a16="http://schemas.microsoft.com/office/drawing/2014/main" id="{B3F39ED1-0998-471E-B94E-0AB63BF560BC}"/>
                </a:ext>
              </a:extLst>
            </p:cNvPr>
            <p:cNvPicPr/>
            <p:nvPr/>
          </p:nvPicPr>
          <p:blipFill>
            <a:blip r:embed="rId4" cstate="print"/>
            <a:stretch>
              <a:fillRect/>
            </a:stretch>
          </p:blipFill>
          <p:spPr>
            <a:xfrm>
              <a:off x="6931152" y="4753355"/>
              <a:ext cx="2212848" cy="835164"/>
            </a:xfrm>
            <a:prstGeom prst="rect">
              <a:avLst/>
            </a:prstGeom>
          </p:spPr>
        </p:pic>
        <p:pic>
          <p:nvPicPr>
            <p:cNvPr id="7" name="object 16">
              <a:extLst>
                <a:ext uri="{FF2B5EF4-FFF2-40B4-BE49-F238E27FC236}">
                  <a16:creationId xmlns:a16="http://schemas.microsoft.com/office/drawing/2014/main" id="{D9C1CD56-9180-415D-BE25-B21404DED153}"/>
                </a:ext>
              </a:extLst>
            </p:cNvPr>
            <p:cNvPicPr/>
            <p:nvPr/>
          </p:nvPicPr>
          <p:blipFill>
            <a:blip r:embed="rId5" cstate="print"/>
            <a:stretch>
              <a:fillRect/>
            </a:stretch>
          </p:blipFill>
          <p:spPr>
            <a:xfrm>
              <a:off x="6631216" y="4666741"/>
              <a:ext cx="2502407" cy="897636"/>
            </a:xfrm>
            <a:prstGeom prst="rect">
              <a:avLst/>
            </a:prstGeom>
          </p:spPr>
        </p:pic>
        <p:sp>
          <p:nvSpPr>
            <p:cNvPr id="8" name="object 17">
              <a:extLst>
                <a:ext uri="{FF2B5EF4-FFF2-40B4-BE49-F238E27FC236}">
                  <a16:creationId xmlns:a16="http://schemas.microsoft.com/office/drawing/2014/main" id="{CA3F9B9D-0C9E-4062-B7C0-4CFAB3F49208}"/>
                </a:ext>
              </a:extLst>
            </p:cNvPr>
            <p:cNvSpPr/>
            <p:nvPr/>
          </p:nvSpPr>
          <p:spPr>
            <a:xfrm>
              <a:off x="6641592" y="4666487"/>
              <a:ext cx="2502535" cy="897890"/>
            </a:xfrm>
            <a:custGeom>
              <a:avLst/>
              <a:gdLst/>
              <a:ahLst/>
              <a:cxnLst/>
              <a:rect l="l" t="t" r="r" b="b"/>
              <a:pathLst>
                <a:path w="2502534" h="897889">
                  <a:moveTo>
                    <a:pt x="0" y="448818"/>
                  </a:moveTo>
                  <a:lnTo>
                    <a:pt x="237108" y="224409"/>
                  </a:lnTo>
                  <a:lnTo>
                    <a:pt x="237108" y="298450"/>
                  </a:lnTo>
                  <a:lnTo>
                    <a:pt x="360933" y="298450"/>
                  </a:lnTo>
                  <a:lnTo>
                    <a:pt x="360933" y="0"/>
                  </a:lnTo>
                  <a:lnTo>
                    <a:pt x="2502407" y="0"/>
                  </a:lnTo>
                  <a:lnTo>
                    <a:pt x="2502407" y="897636"/>
                  </a:lnTo>
                  <a:lnTo>
                    <a:pt x="360933" y="897636"/>
                  </a:lnTo>
                  <a:lnTo>
                    <a:pt x="360933" y="599186"/>
                  </a:lnTo>
                  <a:lnTo>
                    <a:pt x="237108" y="599186"/>
                  </a:lnTo>
                  <a:lnTo>
                    <a:pt x="237108" y="673227"/>
                  </a:lnTo>
                  <a:lnTo>
                    <a:pt x="0" y="448818"/>
                  </a:lnTo>
                  <a:close/>
                </a:path>
              </a:pathLst>
            </a:custGeom>
            <a:ln w="9525">
              <a:solidFill>
                <a:srgbClr val="497DBA"/>
              </a:solidFill>
            </a:ln>
          </p:spPr>
          <p:txBody>
            <a:bodyPr wrap="square" lIns="0" tIns="0" rIns="0" bIns="0" rtlCol="0"/>
            <a:lstStyle/>
            <a:p>
              <a:endParaRPr dirty="0"/>
            </a:p>
          </p:txBody>
        </p:sp>
      </p:grpSp>
      <p:grpSp>
        <p:nvGrpSpPr>
          <p:cNvPr id="9" name="object 13">
            <a:extLst>
              <a:ext uri="{FF2B5EF4-FFF2-40B4-BE49-F238E27FC236}">
                <a16:creationId xmlns:a16="http://schemas.microsoft.com/office/drawing/2014/main" id="{6CB4F52E-7651-4A9E-B5B5-38411569945F}"/>
              </a:ext>
            </a:extLst>
          </p:cNvPr>
          <p:cNvGrpSpPr/>
          <p:nvPr/>
        </p:nvGrpSpPr>
        <p:grpSpPr>
          <a:xfrm rot="10800000">
            <a:off x="474960" y="2245388"/>
            <a:ext cx="3054377" cy="876809"/>
            <a:chOff x="6591300" y="4642103"/>
            <a:chExt cx="2557780" cy="988060"/>
          </a:xfrm>
        </p:grpSpPr>
        <p:pic>
          <p:nvPicPr>
            <p:cNvPr id="10" name="object 14">
              <a:extLst>
                <a:ext uri="{FF2B5EF4-FFF2-40B4-BE49-F238E27FC236}">
                  <a16:creationId xmlns:a16="http://schemas.microsoft.com/office/drawing/2014/main" id="{D66562CA-392E-4AB4-8B69-DFC1ABCD0CEA}"/>
                </a:ext>
              </a:extLst>
            </p:cNvPr>
            <p:cNvPicPr/>
            <p:nvPr/>
          </p:nvPicPr>
          <p:blipFill>
            <a:blip r:embed="rId3" cstate="print"/>
            <a:stretch>
              <a:fillRect/>
            </a:stretch>
          </p:blipFill>
          <p:spPr>
            <a:xfrm>
              <a:off x="6591300" y="4642103"/>
              <a:ext cx="2552700" cy="987577"/>
            </a:xfrm>
            <a:prstGeom prst="rect">
              <a:avLst/>
            </a:prstGeom>
          </p:spPr>
        </p:pic>
        <p:pic>
          <p:nvPicPr>
            <p:cNvPr id="11" name="object 15">
              <a:extLst>
                <a:ext uri="{FF2B5EF4-FFF2-40B4-BE49-F238E27FC236}">
                  <a16:creationId xmlns:a16="http://schemas.microsoft.com/office/drawing/2014/main" id="{2732A1E3-F461-42D6-A490-9E46C617EE38}"/>
                </a:ext>
              </a:extLst>
            </p:cNvPr>
            <p:cNvPicPr/>
            <p:nvPr/>
          </p:nvPicPr>
          <p:blipFill>
            <a:blip r:embed="rId4" cstate="print"/>
            <a:stretch>
              <a:fillRect/>
            </a:stretch>
          </p:blipFill>
          <p:spPr>
            <a:xfrm>
              <a:off x="6931152" y="4753355"/>
              <a:ext cx="2212848" cy="835164"/>
            </a:xfrm>
            <a:prstGeom prst="rect">
              <a:avLst/>
            </a:prstGeom>
          </p:spPr>
        </p:pic>
        <p:pic>
          <p:nvPicPr>
            <p:cNvPr id="12" name="object 16">
              <a:extLst>
                <a:ext uri="{FF2B5EF4-FFF2-40B4-BE49-F238E27FC236}">
                  <a16:creationId xmlns:a16="http://schemas.microsoft.com/office/drawing/2014/main" id="{423C77D1-3D4E-4921-B68C-BB0155CEC247}"/>
                </a:ext>
              </a:extLst>
            </p:cNvPr>
            <p:cNvPicPr/>
            <p:nvPr/>
          </p:nvPicPr>
          <p:blipFill>
            <a:blip r:embed="rId5" cstate="print"/>
            <a:stretch>
              <a:fillRect/>
            </a:stretch>
          </p:blipFill>
          <p:spPr>
            <a:xfrm>
              <a:off x="6641592" y="4666487"/>
              <a:ext cx="2502407" cy="897636"/>
            </a:xfrm>
            <a:prstGeom prst="rect">
              <a:avLst/>
            </a:prstGeom>
          </p:spPr>
        </p:pic>
        <p:sp>
          <p:nvSpPr>
            <p:cNvPr id="13" name="object 17">
              <a:extLst>
                <a:ext uri="{FF2B5EF4-FFF2-40B4-BE49-F238E27FC236}">
                  <a16:creationId xmlns:a16="http://schemas.microsoft.com/office/drawing/2014/main" id="{75A3FC7D-BB84-458A-B05D-518C12769C9D}"/>
                </a:ext>
              </a:extLst>
            </p:cNvPr>
            <p:cNvSpPr/>
            <p:nvPr/>
          </p:nvSpPr>
          <p:spPr>
            <a:xfrm>
              <a:off x="6641592" y="4666487"/>
              <a:ext cx="2502535" cy="897890"/>
            </a:xfrm>
            <a:custGeom>
              <a:avLst/>
              <a:gdLst/>
              <a:ahLst/>
              <a:cxnLst/>
              <a:rect l="l" t="t" r="r" b="b"/>
              <a:pathLst>
                <a:path w="2502534" h="897889">
                  <a:moveTo>
                    <a:pt x="0" y="448818"/>
                  </a:moveTo>
                  <a:lnTo>
                    <a:pt x="237108" y="224409"/>
                  </a:lnTo>
                  <a:lnTo>
                    <a:pt x="237108" y="298450"/>
                  </a:lnTo>
                  <a:lnTo>
                    <a:pt x="360933" y="298450"/>
                  </a:lnTo>
                  <a:lnTo>
                    <a:pt x="360933" y="0"/>
                  </a:lnTo>
                  <a:lnTo>
                    <a:pt x="2502407" y="0"/>
                  </a:lnTo>
                  <a:lnTo>
                    <a:pt x="2502407" y="897636"/>
                  </a:lnTo>
                  <a:lnTo>
                    <a:pt x="360933" y="897636"/>
                  </a:lnTo>
                  <a:lnTo>
                    <a:pt x="360933" y="599186"/>
                  </a:lnTo>
                  <a:lnTo>
                    <a:pt x="237108" y="599186"/>
                  </a:lnTo>
                  <a:lnTo>
                    <a:pt x="237108" y="673227"/>
                  </a:lnTo>
                  <a:lnTo>
                    <a:pt x="0" y="448818"/>
                  </a:lnTo>
                  <a:close/>
                </a:path>
              </a:pathLst>
            </a:custGeom>
            <a:ln w="9525">
              <a:solidFill>
                <a:srgbClr val="497DBA"/>
              </a:solidFill>
            </a:ln>
          </p:spPr>
          <p:txBody>
            <a:bodyPr wrap="square" lIns="0" tIns="0" rIns="0" bIns="0" rtlCol="0"/>
            <a:lstStyle/>
            <a:p>
              <a:endParaRPr dirty="0"/>
            </a:p>
          </p:txBody>
        </p:sp>
      </p:grpSp>
      <p:grpSp>
        <p:nvGrpSpPr>
          <p:cNvPr id="14" name="object 13">
            <a:extLst>
              <a:ext uri="{FF2B5EF4-FFF2-40B4-BE49-F238E27FC236}">
                <a16:creationId xmlns:a16="http://schemas.microsoft.com/office/drawing/2014/main" id="{1027B3E4-C02C-49CE-878C-F14E99937578}"/>
              </a:ext>
            </a:extLst>
          </p:cNvPr>
          <p:cNvGrpSpPr/>
          <p:nvPr/>
        </p:nvGrpSpPr>
        <p:grpSpPr>
          <a:xfrm rot="10800000">
            <a:off x="451505" y="3252309"/>
            <a:ext cx="3005239" cy="876380"/>
            <a:chOff x="6591300" y="4642103"/>
            <a:chExt cx="2557780" cy="988060"/>
          </a:xfrm>
        </p:grpSpPr>
        <p:pic>
          <p:nvPicPr>
            <p:cNvPr id="15" name="object 14">
              <a:extLst>
                <a:ext uri="{FF2B5EF4-FFF2-40B4-BE49-F238E27FC236}">
                  <a16:creationId xmlns:a16="http://schemas.microsoft.com/office/drawing/2014/main" id="{C8ED4817-0248-4EBA-AC65-E717F314BB5F}"/>
                </a:ext>
              </a:extLst>
            </p:cNvPr>
            <p:cNvPicPr/>
            <p:nvPr/>
          </p:nvPicPr>
          <p:blipFill>
            <a:blip r:embed="rId3" cstate="print"/>
            <a:stretch>
              <a:fillRect/>
            </a:stretch>
          </p:blipFill>
          <p:spPr>
            <a:xfrm>
              <a:off x="6591300" y="4642103"/>
              <a:ext cx="2552700" cy="987577"/>
            </a:xfrm>
            <a:prstGeom prst="rect">
              <a:avLst/>
            </a:prstGeom>
          </p:spPr>
        </p:pic>
        <p:pic>
          <p:nvPicPr>
            <p:cNvPr id="16" name="object 15">
              <a:extLst>
                <a:ext uri="{FF2B5EF4-FFF2-40B4-BE49-F238E27FC236}">
                  <a16:creationId xmlns:a16="http://schemas.microsoft.com/office/drawing/2014/main" id="{C8EF11F2-2803-44E1-A493-D98B0B7AB727}"/>
                </a:ext>
              </a:extLst>
            </p:cNvPr>
            <p:cNvPicPr/>
            <p:nvPr/>
          </p:nvPicPr>
          <p:blipFill>
            <a:blip r:embed="rId4" cstate="print"/>
            <a:stretch>
              <a:fillRect/>
            </a:stretch>
          </p:blipFill>
          <p:spPr>
            <a:xfrm>
              <a:off x="6931152" y="4753355"/>
              <a:ext cx="2212848" cy="835164"/>
            </a:xfrm>
            <a:prstGeom prst="rect">
              <a:avLst/>
            </a:prstGeom>
          </p:spPr>
        </p:pic>
        <p:pic>
          <p:nvPicPr>
            <p:cNvPr id="17" name="object 16">
              <a:extLst>
                <a:ext uri="{FF2B5EF4-FFF2-40B4-BE49-F238E27FC236}">
                  <a16:creationId xmlns:a16="http://schemas.microsoft.com/office/drawing/2014/main" id="{41A37EA1-F599-4301-B99C-0E88299752A9}"/>
                </a:ext>
              </a:extLst>
            </p:cNvPr>
            <p:cNvPicPr/>
            <p:nvPr/>
          </p:nvPicPr>
          <p:blipFill>
            <a:blip r:embed="rId5" cstate="print"/>
            <a:stretch>
              <a:fillRect/>
            </a:stretch>
          </p:blipFill>
          <p:spPr>
            <a:xfrm>
              <a:off x="6641592" y="4666487"/>
              <a:ext cx="2502407" cy="897636"/>
            </a:xfrm>
            <a:prstGeom prst="rect">
              <a:avLst/>
            </a:prstGeom>
          </p:spPr>
        </p:pic>
        <p:sp>
          <p:nvSpPr>
            <p:cNvPr id="18" name="object 17">
              <a:extLst>
                <a:ext uri="{FF2B5EF4-FFF2-40B4-BE49-F238E27FC236}">
                  <a16:creationId xmlns:a16="http://schemas.microsoft.com/office/drawing/2014/main" id="{46140C5B-5727-446D-BA31-EB4383ADB248}"/>
                </a:ext>
              </a:extLst>
            </p:cNvPr>
            <p:cNvSpPr/>
            <p:nvPr/>
          </p:nvSpPr>
          <p:spPr>
            <a:xfrm>
              <a:off x="6641592" y="4666487"/>
              <a:ext cx="2502535" cy="897890"/>
            </a:xfrm>
            <a:custGeom>
              <a:avLst/>
              <a:gdLst/>
              <a:ahLst/>
              <a:cxnLst/>
              <a:rect l="l" t="t" r="r" b="b"/>
              <a:pathLst>
                <a:path w="2502534" h="897889">
                  <a:moveTo>
                    <a:pt x="0" y="448818"/>
                  </a:moveTo>
                  <a:lnTo>
                    <a:pt x="237108" y="224409"/>
                  </a:lnTo>
                  <a:lnTo>
                    <a:pt x="237108" y="298450"/>
                  </a:lnTo>
                  <a:lnTo>
                    <a:pt x="360933" y="298450"/>
                  </a:lnTo>
                  <a:lnTo>
                    <a:pt x="360933" y="0"/>
                  </a:lnTo>
                  <a:lnTo>
                    <a:pt x="2502407" y="0"/>
                  </a:lnTo>
                  <a:lnTo>
                    <a:pt x="2502407" y="897636"/>
                  </a:lnTo>
                  <a:lnTo>
                    <a:pt x="360933" y="897636"/>
                  </a:lnTo>
                  <a:lnTo>
                    <a:pt x="360933" y="599186"/>
                  </a:lnTo>
                  <a:lnTo>
                    <a:pt x="237108" y="599186"/>
                  </a:lnTo>
                  <a:lnTo>
                    <a:pt x="237108" y="673227"/>
                  </a:lnTo>
                  <a:lnTo>
                    <a:pt x="0" y="448818"/>
                  </a:lnTo>
                  <a:close/>
                </a:path>
              </a:pathLst>
            </a:custGeom>
            <a:ln w="9525">
              <a:solidFill>
                <a:srgbClr val="497DBA"/>
              </a:solidFill>
            </a:ln>
          </p:spPr>
          <p:txBody>
            <a:bodyPr wrap="square" lIns="0" tIns="0" rIns="0" bIns="0" rtlCol="0"/>
            <a:lstStyle/>
            <a:p>
              <a:endParaRPr dirty="0"/>
            </a:p>
          </p:txBody>
        </p:sp>
      </p:grpSp>
      <p:sp>
        <p:nvSpPr>
          <p:cNvPr id="19" name="object 18">
            <a:extLst>
              <a:ext uri="{FF2B5EF4-FFF2-40B4-BE49-F238E27FC236}">
                <a16:creationId xmlns:a16="http://schemas.microsoft.com/office/drawing/2014/main" id="{D20F33DA-2420-479A-B6BF-BB7E2BBA58E7}"/>
              </a:ext>
            </a:extLst>
          </p:cNvPr>
          <p:cNvSpPr txBox="1"/>
          <p:nvPr/>
        </p:nvSpPr>
        <p:spPr>
          <a:xfrm>
            <a:off x="297717" y="1500869"/>
            <a:ext cx="2621627" cy="628377"/>
          </a:xfrm>
          <a:prstGeom prst="rect">
            <a:avLst/>
          </a:prstGeom>
        </p:spPr>
        <p:txBody>
          <a:bodyPr vert="horz" wrap="square" lIns="0" tIns="12700" rIns="0" bIns="0" rtlCol="0">
            <a:spAutoFit/>
          </a:bodyPr>
          <a:lstStyle/>
          <a:p>
            <a:pPr marL="12700" marR="5080" indent="481330" algn="ctr">
              <a:lnSpc>
                <a:spcPct val="100000"/>
              </a:lnSpc>
              <a:spcBef>
                <a:spcPts val="100"/>
              </a:spcBef>
            </a:pPr>
            <a:r>
              <a:rPr sz="2000" b="1" dirty="0">
                <a:solidFill>
                  <a:srgbClr val="FFFFFF"/>
                </a:solidFill>
                <a:latin typeface="+mj-lt"/>
                <a:cs typeface="Tahoma"/>
              </a:rPr>
              <a:t>TIPO </a:t>
            </a:r>
            <a:r>
              <a:rPr sz="2000" b="1" spc="-5" dirty="0">
                <a:solidFill>
                  <a:srgbClr val="FFFFFF"/>
                </a:solidFill>
                <a:latin typeface="+mj-lt"/>
                <a:cs typeface="Tahoma"/>
              </a:rPr>
              <a:t>DE </a:t>
            </a:r>
            <a:r>
              <a:rPr sz="2000" b="1" dirty="0">
                <a:solidFill>
                  <a:srgbClr val="FFFFFF"/>
                </a:solidFill>
                <a:latin typeface="+mj-lt"/>
                <a:cs typeface="Tahoma"/>
              </a:rPr>
              <a:t> </a:t>
            </a:r>
            <a:r>
              <a:rPr lang="es-ES" sz="2000" b="1" dirty="0">
                <a:solidFill>
                  <a:srgbClr val="FFFFFF"/>
                </a:solidFill>
                <a:latin typeface="+mj-lt"/>
                <a:cs typeface="Tahoma"/>
              </a:rPr>
              <a:t>INVESTIGACION</a:t>
            </a:r>
            <a:endParaRPr sz="2000" dirty="0">
              <a:latin typeface="+mj-lt"/>
              <a:cs typeface="Tahoma"/>
            </a:endParaRPr>
          </a:p>
        </p:txBody>
      </p:sp>
      <p:sp>
        <p:nvSpPr>
          <p:cNvPr id="20" name="Rectángulo 19">
            <a:extLst>
              <a:ext uri="{FF2B5EF4-FFF2-40B4-BE49-F238E27FC236}">
                <a16:creationId xmlns:a16="http://schemas.microsoft.com/office/drawing/2014/main" id="{C8AC0730-025E-413F-AD30-9D1806F9D73F}"/>
              </a:ext>
            </a:extLst>
          </p:cNvPr>
          <p:cNvSpPr/>
          <p:nvPr/>
        </p:nvSpPr>
        <p:spPr>
          <a:xfrm>
            <a:off x="3657600" y="1517347"/>
            <a:ext cx="3319975" cy="63461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S" dirty="0">
                <a:solidFill>
                  <a:schemeClr val="tx1">
                    <a:lumMod val="65000"/>
                    <a:lumOff val="35000"/>
                  </a:schemeClr>
                </a:solidFill>
                <a:latin typeface="Arial" panose="020B0604020202020204" pitchFamily="34" charset="0"/>
                <a:cs typeface="Arial" panose="020B0604020202020204" pitchFamily="34" charset="0"/>
              </a:rPr>
              <a:t>Investigación descriptiva</a:t>
            </a:r>
            <a:endParaRPr lang="es-CO"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1" name="object 18">
            <a:extLst>
              <a:ext uri="{FF2B5EF4-FFF2-40B4-BE49-F238E27FC236}">
                <a16:creationId xmlns:a16="http://schemas.microsoft.com/office/drawing/2014/main" id="{9964E43E-26A9-4480-8030-08E474C6E0DC}"/>
              </a:ext>
            </a:extLst>
          </p:cNvPr>
          <p:cNvSpPr txBox="1"/>
          <p:nvPr/>
        </p:nvSpPr>
        <p:spPr>
          <a:xfrm>
            <a:off x="474962" y="2385027"/>
            <a:ext cx="2137918" cy="628377"/>
          </a:xfrm>
          <a:prstGeom prst="rect">
            <a:avLst/>
          </a:prstGeom>
        </p:spPr>
        <p:txBody>
          <a:bodyPr vert="horz" wrap="square" lIns="0" tIns="12700" rIns="0" bIns="0" rtlCol="0">
            <a:spAutoFit/>
          </a:bodyPr>
          <a:lstStyle/>
          <a:p>
            <a:pPr marL="12700" marR="5080" indent="481330" algn="ctr">
              <a:lnSpc>
                <a:spcPct val="100000"/>
              </a:lnSpc>
              <a:spcBef>
                <a:spcPts val="100"/>
              </a:spcBef>
            </a:pPr>
            <a:r>
              <a:rPr lang="es-ES" sz="2000" b="1" dirty="0">
                <a:solidFill>
                  <a:srgbClr val="FFFFFF"/>
                </a:solidFill>
                <a:latin typeface="+mj-lt"/>
                <a:cs typeface="Tahoma"/>
              </a:rPr>
              <a:t>ENFOQUE DE INVESTIGACION</a:t>
            </a:r>
            <a:endParaRPr sz="2000" dirty="0">
              <a:latin typeface="+mj-lt"/>
              <a:cs typeface="Tahoma"/>
            </a:endParaRPr>
          </a:p>
        </p:txBody>
      </p:sp>
      <p:sp>
        <p:nvSpPr>
          <p:cNvPr id="22" name="Rectángulo 21">
            <a:extLst>
              <a:ext uri="{FF2B5EF4-FFF2-40B4-BE49-F238E27FC236}">
                <a16:creationId xmlns:a16="http://schemas.microsoft.com/office/drawing/2014/main" id="{CAC620D6-D4A3-4A06-9B0D-7C3E0522F891}"/>
              </a:ext>
            </a:extLst>
          </p:cNvPr>
          <p:cNvSpPr/>
          <p:nvPr/>
        </p:nvSpPr>
        <p:spPr>
          <a:xfrm>
            <a:off x="3657600" y="2303992"/>
            <a:ext cx="3319975" cy="9402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S" dirty="0">
                <a:solidFill>
                  <a:schemeClr val="tx1">
                    <a:lumMod val="65000"/>
                    <a:lumOff val="35000"/>
                  </a:schemeClr>
                </a:solidFill>
                <a:latin typeface="Arial" panose="020B0604020202020204" pitchFamily="34" charset="0"/>
                <a:cs typeface="Arial" panose="020B0604020202020204" pitchFamily="34" charset="0"/>
              </a:rPr>
              <a:t>La presente investigación tiene un enfoque mixto</a:t>
            </a:r>
            <a:endParaRPr lang="es-CO"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4" name="Marcador de contenido 23">
            <a:extLst>
              <a:ext uri="{FF2B5EF4-FFF2-40B4-BE49-F238E27FC236}">
                <a16:creationId xmlns:a16="http://schemas.microsoft.com/office/drawing/2014/main" id="{EC1943BC-0F29-456D-813E-8B5D14CB04CC}"/>
              </a:ext>
            </a:extLst>
          </p:cNvPr>
          <p:cNvSpPr>
            <a:spLocks noGrp="1"/>
          </p:cNvSpPr>
          <p:nvPr>
            <p:ph idx="1"/>
          </p:nvPr>
        </p:nvSpPr>
        <p:spPr>
          <a:xfrm>
            <a:off x="3657600" y="3419265"/>
            <a:ext cx="3319975" cy="689252"/>
          </a:xfrm>
          <a:prstGeom prst="rect">
            <a:avLst/>
          </a:prstGeom>
        </p:spPr>
        <p:style>
          <a:lnRef idx="2">
            <a:schemeClr val="accent1"/>
          </a:lnRef>
          <a:fillRef idx="1">
            <a:schemeClr val="lt1"/>
          </a:fillRef>
          <a:effectRef idx="0">
            <a:schemeClr val="accent1"/>
          </a:effectRef>
          <a:fontRef idx="minor">
            <a:schemeClr val="dk1"/>
          </a:fontRef>
        </p:style>
        <p:txBody>
          <a:bodyPr rtlCol="0" anchor="ctr">
            <a:normAutofit/>
          </a:bodyPr>
          <a:lstStyle/>
          <a:p>
            <a:pPr algn="ctr"/>
            <a:r>
              <a:rPr lang="es-CO" sz="1800" dirty="0"/>
              <a:t>Es de tipo deductivo</a:t>
            </a:r>
          </a:p>
        </p:txBody>
      </p:sp>
      <p:sp>
        <p:nvSpPr>
          <p:cNvPr id="25" name="object 18">
            <a:extLst>
              <a:ext uri="{FF2B5EF4-FFF2-40B4-BE49-F238E27FC236}">
                <a16:creationId xmlns:a16="http://schemas.microsoft.com/office/drawing/2014/main" id="{C6788EB1-CFA6-4738-9581-239EC634C4D2}"/>
              </a:ext>
            </a:extLst>
          </p:cNvPr>
          <p:cNvSpPr txBox="1"/>
          <p:nvPr/>
        </p:nvSpPr>
        <p:spPr>
          <a:xfrm>
            <a:off x="447721" y="3418134"/>
            <a:ext cx="2137918" cy="628377"/>
          </a:xfrm>
          <a:prstGeom prst="rect">
            <a:avLst/>
          </a:prstGeom>
        </p:spPr>
        <p:txBody>
          <a:bodyPr vert="horz" wrap="square" lIns="0" tIns="12700" rIns="0" bIns="0" rtlCol="0">
            <a:spAutoFit/>
          </a:bodyPr>
          <a:lstStyle/>
          <a:p>
            <a:pPr marL="12700" marR="5080" indent="481330" algn="ctr">
              <a:lnSpc>
                <a:spcPct val="100000"/>
              </a:lnSpc>
              <a:spcBef>
                <a:spcPts val="100"/>
              </a:spcBef>
            </a:pPr>
            <a:r>
              <a:rPr lang="es-ES" sz="2000" b="1" dirty="0">
                <a:solidFill>
                  <a:srgbClr val="FFFFFF"/>
                </a:solidFill>
                <a:latin typeface="+mj-lt"/>
                <a:cs typeface="Tahoma"/>
              </a:rPr>
              <a:t>METODO DE INVESTIGACION</a:t>
            </a:r>
            <a:endParaRPr sz="2000" dirty="0">
              <a:latin typeface="+mj-lt"/>
              <a:cs typeface="Tahoma"/>
            </a:endParaRPr>
          </a:p>
        </p:txBody>
      </p:sp>
      <p:grpSp>
        <p:nvGrpSpPr>
          <p:cNvPr id="26" name="object 13">
            <a:extLst>
              <a:ext uri="{FF2B5EF4-FFF2-40B4-BE49-F238E27FC236}">
                <a16:creationId xmlns:a16="http://schemas.microsoft.com/office/drawing/2014/main" id="{1E261C75-2F36-402E-943A-7698DB638642}"/>
              </a:ext>
            </a:extLst>
          </p:cNvPr>
          <p:cNvGrpSpPr/>
          <p:nvPr/>
        </p:nvGrpSpPr>
        <p:grpSpPr>
          <a:xfrm rot="10800000">
            <a:off x="474962" y="4280867"/>
            <a:ext cx="2981782" cy="875954"/>
            <a:chOff x="6591300" y="4642103"/>
            <a:chExt cx="2557780" cy="988060"/>
          </a:xfrm>
        </p:grpSpPr>
        <p:pic>
          <p:nvPicPr>
            <p:cNvPr id="27" name="object 14">
              <a:extLst>
                <a:ext uri="{FF2B5EF4-FFF2-40B4-BE49-F238E27FC236}">
                  <a16:creationId xmlns:a16="http://schemas.microsoft.com/office/drawing/2014/main" id="{D3CEF682-3539-4DF0-9D83-E4090A3759F0}"/>
                </a:ext>
              </a:extLst>
            </p:cNvPr>
            <p:cNvPicPr/>
            <p:nvPr/>
          </p:nvPicPr>
          <p:blipFill>
            <a:blip r:embed="rId3" cstate="print"/>
            <a:stretch>
              <a:fillRect/>
            </a:stretch>
          </p:blipFill>
          <p:spPr>
            <a:xfrm>
              <a:off x="6591300" y="4642103"/>
              <a:ext cx="2552700" cy="987577"/>
            </a:xfrm>
            <a:prstGeom prst="rect">
              <a:avLst/>
            </a:prstGeom>
          </p:spPr>
        </p:pic>
        <p:pic>
          <p:nvPicPr>
            <p:cNvPr id="28" name="object 15">
              <a:extLst>
                <a:ext uri="{FF2B5EF4-FFF2-40B4-BE49-F238E27FC236}">
                  <a16:creationId xmlns:a16="http://schemas.microsoft.com/office/drawing/2014/main" id="{D3803157-DF91-43C9-B431-7EC68FA30D2C}"/>
                </a:ext>
              </a:extLst>
            </p:cNvPr>
            <p:cNvPicPr/>
            <p:nvPr/>
          </p:nvPicPr>
          <p:blipFill>
            <a:blip r:embed="rId4" cstate="print"/>
            <a:stretch>
              <a:fillRect/>
            </a:stretch>
          </p:blipFill>
          <p:spPr>
            <a:xfrm>
              <a:off x="6931152" y="4753355"/>
              <a:ext cx="2212848" cy="835164"/>
            </a:xfrm>
            <a:prstGeom prst="rect">
              <a:avLst/>
            </a:prstGeom>
          </p:spPr>
        </p:pic>
        <p:pic>
          <p:nvPicPr>
            <p:cNvPr id="29" name="object 16">
              <a:extLst>
                <a:ext uri="{FF2B5EF4-FFF2-40B4-BE49-F238E27FC236}">
                  <a16:creationId xmlns:a16="http://schemas.microsoft.com/office/drawing/2014/main" id="{C9C06201-1F4F-4E68-9B7C-4FD8418BED9F}"/>
                </a:ext>
              </a:extLst>
            </p:cNvPr>
            <p:cNvPicPr/>
            <p:nvPr/>
          </p:nvPicPr>
          <p:blipFill>
            <a:blip r:embed="rId5" cstate="print"/>
            <a:stretch>
              <a:fillRect/>
            </a:stretch>
          </p:blipFill>
          <p:spPr>
            <a:xfrm>
              <a:off x="6641592" y="4666487"/>
              <a:ext cx="2502407" cy="897636"/>
            </a:xfrm>
            <a:prstGeom prst="rect">
              <a:avLst/>
            </a:prstGeom>
          </p:spPr>
        </p:pic>
        <p:sp>
          <p:nvSpPr>
            <p:cNvPr id="30" name="object 17">
              <a:extLst>
                <a:ext uri="{FF2B5EF4-FFF2-40B4-BE49-F238E27FC236}">
                  <a16:creationId xmlns:a16="http://schemas.microsoft.com/office/drawing/2014/main" id="{AF1AB008-0703-47F9-8F38-8305C82C740D}"/>
                </a:ext>
              </a:extLst>
            </p:cNvPr>
            <p:cNvSpPr/>
            <p:nvPr/>
          </p:nvSpPr>
          <p:spPr>
            <a:xfrm>
              <a:off x="6641592" y="4666487"/>
              <a:ext cx="2502535" cy="897890"/>
            </a:xfrm>
            <a:custGeom>
              <a:avLst/>
              <a:gdLst/>
              <a:ahLst/>
              <a:cxnLst/>
              <a:rect l="l" t="t" r="r" b="b"/>
              <a:pathLst>
                <a:path w="2502534" h="897889">
                  <a:moveTo>
                    <a:pt x="0" y="448818"/>
                  </a:moveTo>
                  <a:lnTo>
                    <a:pt x="237108" y="224409"/>
                  </a:lnTo>
                  <a:lnTo>
                    <a:pt x="237108" y="298450"/>
                  </a:lnTo>
                  <a:lnTo>
                    <a:pt x="360933" y="298450"/>
                  </a:lnTo>
                  <a:lnTo>
                    <a:pt x="360933" y="0"/>
                  </a:lnTo>
                  <a:lnTo>
                    <a:pt x="2502407" y="0"/>
                  </a:lnTo>
                  <a:lnTo>
                    <a:pt x="2502407" y="897636"/>
                  </a:lnTo>
                  <a:lnTo>
                    <a:pt x="360933" y="897636"/>
                  </a:lnTo>
                  <a:lnTo>
                    <a:pt x="360933" y="599186"/>
                  </a:lnTo>
                  <a:lnTo>
                    <a:pt x="237108" y="599186"/>
                  </a:lnTo>
                  <a:lnTo>
                    <a:pt x="237108" y="673227"/>
                  </a:lnTo>
                  <a:lnTo>
                    <a:pt x="0" y="448818"/>
                  </a:lnTo>
                  <a:close/>
                </a:path>
              </a:pathLst>
            </a:custGeom>
            <a:ln w="9525">
              <a:solidFill>
                <a:srgbClr val="497DBA"/>
              </a:solidFill>
            </a:ln>
          </p:spPr>
          <p:txBody>
            <a:bodyPr wrap="square" lIns="0" tIns="0" rIns="0" bIns="0" rtlCol="0"/>
            <a:lstStyle/>
            <a:p>
              <a:endParaRPr dirty="0"/>
            </a:p>
          </p:txBody>
        </p:sp>
      </p:grpSp>
      <p:sp>
        <p:nvSpPr>
          <p:cNvPr id="31" name="object 18">
            <a:extLst>
              <a:ext uri="{FF2B5EF4-FFF2-40B4-BE49-F238E27FC236}">
                <a16:creationId xmlns:a16="http://schemas.microsoft.com/office/drawing/2014/main" id="{B6C0F63B-4370-4582-9438-69627D82A830}"/>
              </a:ext>
            </a:extLst>
          </p:cNvPr>
          <p:cNvSpPr txBox="1"/>
          <p:nvPr/>
        </p:nvSpPr>
        <p:spPr>
          <a:xfrm>
            <a:off x="539571" y="4411086"/>
            <a:ext cx="2137918" cy="628377"/>
          </a:xfrm>
          <a:prstGeom prst="rect">
            <a:avLst/>
          </a:prstGeom>
        </p:spPr>
        <p:txBody>
          <a:bodyPr vert="horz" wrap="square" lIns="0" tIns="12700" rIns="0" bIns="0" rtlCol="0">
            <a:spAutoFit/>
          </a:bodyPr>
          <a:lstStyle/>
          <a:p>
            <a:pPr marL="12700" marR="5080" indent="481330" algn="ctr">
              <a:lnSpc>
                <a:spcPct val="100000"/>
              </a:lnSpc>
              <a:spcBef>
                <a:spcPts val="100"/>
              </a:spcBef>
            </a:pPr>
            <a:r>
              <a:rPr lang="es-ES" sz="2000" b="1" dirty="0">
                <a:solidFill>
                  <a:srgbClr val="FFFFFF"/>
                </a:solidFill>
                <a:latin typeface="+mj-lt"/>
                <a:cs typeface="Tahoma"/>
              </a:rPr>
              <a:t>FUENTES DE INVESTIGACION</a:t>
            </a:r>
            <a:endParaRPr sz="2000" dirty="0">
              <a:latin typeface="+mj-lt"/>
              <a:cs typeface="Tahoma"/>
            </a:endParaRPr>
          </a:p>
        </p:txBody>
      </p:sp>
      <p:sp>
        <p:nvSpPr>
          <p:cNvPr id="32" name="Marcador de contenido 23">
            <a:extLst>
              <a:ext uri="{FF2B5EF4-FFF2-40B4-BE49-F238E27FC236}">
                <a16:creationId xmlns:a16="http://schemas.microsoft.com/office/drawing/2014/main" id="{8AC98EFE-A254-4213-BF8E-6EB99BB4CD6A}"/>
              </a:ext>
            </a:extLst>
          </p:cNvPr>
          <p:cNvSpPr txBox="1">
            <a:spLocks/>
          </p:cNvSpPr>
          <p:nvPr/>
        </p:nvSpPr>
        <p:spPr>
          <a:xfrm>
            <a:off x="3601330" y="4281295"/>
            <a:ext cx="3376246" cy="1158317"/>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62500" lnSpcReduction="20000"/>
          </a:bodyPr>
          <a:lstStyle>
            <a:lvl1pPr marL="0" indent="0" algn="l" defTabSz="457200" rtl="0" eaLnBrk="1" latinLnBrk="0" hangingPunct="1">
              <a:spcBef>
                <a:spcPct val="20000"/>
              </a:spcBef>
              <a:buFont typeface="Arial"/>
              <a:buNone/>
              <a:defRPr sz="3200" kern="1200">
                <a:solidFill>
                  <a:schemeClr val="tx1">
                    <a:lumMod val="65000"/>
                    <a:lumOff val="35000"/>
                  </a:schemeClr>
                </a:solidFill>
                <a:latin typeface="Arial"/>
                <a:ea typeface="+mn-ea"/>
                <a:cs typeface="Arial"/>
              </a:defRPr>
            </a:lvl1pPr>
            <a:lvl2pPr marL="457200" indent="0" algn="l" defTabSz="457200" rtl="0" eaLnBrk="1" latinLnBrk="0" hangingPunct="1">
              <a:spcBef>
                <a:spcPct val="20000"/>
              </a:spcBef>
              <a:buFont typeface="Arial"/>
              <a:buNone/>
              <a:defRPr sz="2800" kern="1200">
                <a:solidFill>
                  <a:schemeClr val="tx1">
                    <a:lumMod val="65000"/>
                    <a:lumOff val="35000"/>
                  </a:schemeClr>
                </a:solidFill>
                <a:latin typeface="Arial"/>
                <a:ea typeface="+mn-ea"/>
                <a:cs typeface="Arial"/>
              </a:defRPr>
            </a:lvl2pPr>
            <a:lvl3pPr marL="914400" indent="0" algn="l" defTabSz="457200" rtl="0" eaLnBrk="1" latinLnBrk="0" hangingPunct="1">
              <a:spcBef>
                <a:spcPct val="20000"/>
              </a:spcBef>
              <a:buFont typeface="Arial"/>
              <a:buNone/>
              <a:defRPr sz="2400" kern="1200">
                <a:solidFill>
                  <a:schemeClr val="tx1">
                    <a:lumMod val="65000"/>
                    <a:lumOff val="35000"/>
                  </a:schemeClr>
                </a:solidFill>
                <a:latin typeface="Arial"/>
                <a:ea typeface="+mn-ea"/>
                <a:cs typeface="Arial"/>
              </a:defRPr>
            </a:lvl3pPr>
            <a:lvl4pPr marL="13716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4pPr>
            <a:lvl5pPr marL="18288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342900" indent="-342900" algn="ctr">
              <a:buFont typeface="Arial" panose="020B0604020202020204" pitchFamily="34" charset="0"/>
              <a:buChar char="•"/>
            </a:pPr>
            <a:r>
              <a:rPr lang="es-ES" sz="2400" b="1" dirty="0"/>
              <a:t>Primarias:</a:t>
            </a:r>
            <a:r>
              <a:rPr lang="es-ES" sz="2400" dirty="0"/>
              <a:t> documentos de la empresa, estados financieros.</a:t>
            </a:r>
          </a:p>
          <a:p>
            <a:pPr marL="342900" indent="-342900" algn="ctr">
              <a:buFont typeface="Arial" panose="020B0604020202020204" pitchFamily="34" charset="0"/>
              <a:buChar char="•"/>
            </a:pPr>
            <a:r>
              <a:rPr lang="es-ES" sz="2400" b="1" dirty="0"/>
              <a:t>Secundarias:</a:t>
            </a:r>
            <a:r>
              <a:rPr lang="es-ES" sz="2400" dirty="0"/>
              <a:t> Paginas web, artículos, noticias. </a:t>
            </a:r>
            <a:endParaRPr lang="es-CO" sz="2400" dirty="0"/>
          </a:p>
        </p:txBody>
      </p:sp>
      <p:grpSp>
        <p:nvGrpSpPr>
          <p:cNvPr id="33" name="object 13">
            <a:extLst>
              <a:ext uri="{FF2B5EF4-FFF2-40B4-BE49-F238E27FC236}">
                <a16:creationId xmlns:a16="http://schemas.microsoft.com/office/drawing/2014/main" id="{42C473C5-AD0D-45A4-A1FE-CF0AFDF411E2}"/>
              </a:ext>
            </a:extLst>
          </p:cNvPr>
          <p:cNvGrpSpPr/>
          <p:nvPr/>
        </p:nvGrpSpPr>
        <p:grpSpPr>
          <a:xfrm rot="10800000">
            <a:off x="481024" y="5337561"/>
            <a:ext cx="2916627" cy="875526"/>
            <a:chOff x="6591300" y="4642103"/>
            <a:chExt cx="2557780" cy="988060"/>
          </a:xfrm>
        </p:grpSpPr>
        <p:pic>
          <p:nvPicPr>
            <p:cNvPr id="34" name="object 14">
              <a:extLst>
                <a:ext uri="{FF2B5EF4-FFF2-40B4-BE49-F238E27FC236}">
                  <a16:creationId xmlns:a16="http://schemas.microsoft.com/office/drawing/2014/main" id="{24E5ED3C-C423-4720-9ECD-27D297803495}"/>
                </a:ext>
              </a:extLst>
            </p:cNvPr>
            <p:cNvPicPr/>
            <p:nvPr/>
          </p:nvPicPr>
          <p:blipFill>
            <a:blip r:embed="rId3" cstate="print"/>
            <a:stretch>
              <a:fillRect/>
            </a:stretch>
          </p:blipFill>
          <p:spPr>
            <a:xfrm>
              <a:off x="6591300" y="4642103"/>
              <a:ext cx="2552700" cy="987577"/>
            </a:xfrm>
            <a:prstGeom prst="rect">
              <a:avLst/>
            </a:prstGeom>
          </p:spPr>
        </p:pic>
        <p:pic>
          <p:nvPicPr>
            <p:cNvPr id="35" name="object 15">
              <a:extLst>
                <a:ext uri="{FF2B5EF4-FFF2-40B4-BE49-F238E27FC236}">
                  <a16:creationId xmlns:a16="http://schemas.microsoft.com/office/drawing/2014/main" id="{0A5B3494-34C7-4835-BAC4-9AEC4D9FB293}"/>
                </a:ext>
              </a:extLst>
            </p:cNvPr>
            <p:cNvPicPr/>
            <p:nvPr/>
          </p:nvPicPr>
          <p:blipFill>
            <a:blip r:embed="rId4" cstate="print"/>
            <a:stretch>
              <a:fillRect/>
            </a:stretch>
          </p:blipFill>
          <p:spPr>
            <a:xfrm>
              <a:off x="6931152" y="4753355"/>
              <a:ext cx="2212848" cy="835164"/>
            </a:xfrm>
            <a:prstGeom prst="rect">
              <a:avLst/>
            </a:prstGeom>
          </p:spPr>
        </p:pic>
        <p:pic>
          <p:nvPicPr>
            <p:cNvPr id="36" name="object 16">
              <a:extLst>
                <a:ext uri="{FF2B5EF4-FFF2-40B4-BE49-F238E27FC236}">
                  <a16:creationId xmlns:a16="http://schemas.microsoft.com/office/drawing/2014/main" id="{03FA0BEC-20AF-441A-A088-7845086117C9}"/>
                </a:ext>
              </a:extLst>
            </p:cNvPr>
            <p:cNvPicPr/>
            <p:nvPr/>
          </p:nvPicPr>
          <p:blipFill>
            <a:blip r:embed="rId5" cstate="print"/>
            <a:stretch>
              <a:fillRect/>
            </a:stretch>
          </p:blipFill>
          <p:spPr>
            <a:xfrm>
              <a:off x="6641592" y="4666487"/>
              <a:ext cx="2502407" cy="897636"/>
            </a:xfrm>
            <a:prstGeom prst="rect">
              <a:avLst/>
            </a:prstGeom>
          </p:spPr>
        </p:pic>
        <p:sp>
          <p:nvSpPr>
            <p:cNvPr id="37" name="object 17">
              <a:extLst>
                <a:ext uri="{FF2B5EF4-FFF2-40B4-BE49-F238E27FC236}">
                  <a16:creationId xmlns:a16="http://schemas.microsoft.com/office/drawing/2014/main" id="{20DBC8E7-8B5E-4192-87C2-2B6E8B678351}"/>
                </a:ext>
              </a:extLst>
            </p:cNvPr>
            <p:cNvSpPr/>
            <p:nvPr/>
          </p:nvSpPr>
          <p:spPr>
            <a:xfrm>
              <a:off x="6641592" y="4666487"/>
              <a:ext cx="2502535" cy="897890"/>
            </a:xfrm>
            <a:custGeom>
              <a:avLst/>
              <a:gdLst/>
              <a:ahLst/>
              <a:cxnLst/>
              <a:rect l="l" t="t" r="r" b="b"/>
              <a:pathLst>
                <a:path w="2502534" h="897889">
                  <a:moveTo>
                    <a:pt x="0" y="448818"/>
                  </a:moveTo>
                  <a:lnTo>
                    <a:pt x="237108" y="224409"/>
                  </a:lnTo>
                  <a:lnTo>
                    <a:pt x="237108" y="298450"/>
                  </a:lnTo>
                  <a:lnTo>
                    <a:pt x="360933" y="298450"/>
                  </a:lnTo>
                  <a:lnTo>
                    <a:pt x="360933" y="0"/>
                  </a:lnTo>
                  <a:lnTo>
                    <a:pt x="2502407" y="0"/>
                  </a:lnTo>
                  <a:lnTo>
                    <a:pt x="2502407" y="897636"/>
                  </a:lnTo>
                  <a:lnTo>
                    <a:pt x="360933" y="897636"/>
                  </a:lnTo>
                  <a:lnTo>
                    <a:pt x="360933" y="599186"/>
                  </a:lnTo>
                  <a:lnTo>
                    <a:pt x="237108" y="599186"/>
                  </a:lnTo>
                  <a:lnTo>
                    <a:pt x="237108" y="673227"/>
                  </a:lnTo>
                  <a:lnTo>
                    <a:pt x="0" y="448818"/>
                  </a:lnTo>
                  <a:close/>
                </a:path>
              </a:pathLst>
            </a:custGeom>
            <a:ln w="9525">
              <a:solidFill>
                <a:srgbClr val="497DBA"/>
              </a:solidFill>
            </a:ln>
          </p:spPr>
          <p:txBody>
            <a:bodyPr wrap="square" lIns="0" tIns="0" rIns="0" bIns="0" rtlCol="0"/>
            <a:lstStyle/>
            <a:p>
              <a:endParaRPr dirty="0"/>
            </a:p>
          </p:txBody>
        </p:sp>
      </p:grpSp>
      <p:sp>
        <p:nvSpPr>
          <p:cNvPr id="38" name="object 18">
            <a:extLst>
              <a:ext uri="{FF2B5EF4-FFF2-40B4-BE49-F238E27FC236}">
                <a16:creationId xmlns:a16="http://schemas.microsoft.com/office/drawing/2014/main" id="{ACF9D588-D96F-4189-A4CD-0307189F2EFC}"/>
              </a:ext>
            </a:extLst>
          </p:cNvPr>
          <p:cNvSpPr txBox="1"/>
          <p:nvPr/>
        </p:nvSpPr>
        <p:spPr>
          <a:xfrm>
            <a:off x="429324" y="5477615"/>
            <a:ext cx="2137918" cy="628377"/>
          </a:xfrm>
          <a:prstGeom prst="rect">
            <a:avLst/>
          </a:prstGeom>
        </p:spPr>
        <p:txBody>
          <a:bodyPr vert="horz" wrap="square" lIns="0" tIns="12700" rIns="0" bIns="0" rtlCol="0">
            <a:spAutoFit/>
          </a:bodyPr>
          <a:lstStyle/>
          <a:p>
            <a:pPr marL="12700" marR="5080" indent="481330" algn="ctr">
              <a:lnSpc>
                <a:spcPct val="100000"/>
              </a:lnSpc>
              <a:spcBef>
                <a:spcPts val="100"/>
              </a:spcBef>
            </a:pPr>
            <a:r>
              <a:rPr lang="es-ES" sz="2000" b="1" dirty="0">
                <a:solidFill>
                  <a:schemeClr val="bg1"/>
                </a:solidFill>
                <a:latin typeface="+mj-lt"/>
                <a:cs typeface="Tahoma"/>
              </a:rPr>
              <a:t>INSTRUMENTO DE RECOLECCION</a:t>
            </a:r>
            <a:endParaRPr sz="2000" b="1" dirty="0">
              <a:solidFill>
                <a:schemeClr val="bg1"/>
              </a:solidFill>
              <a:latin typeface="+mj-lt"/>
              <a:cs typeface="Tahoma"/>
            </a:endParaRPr>
          </a:p>
        </p:txBody>
      </p:sp>
      <p:sp>
        <p:nvSpPr>
          <p:cNvPr id="39" name="Marcador de contenido 23">
            <a:extLst>
              <a:ext uri="{FF2B5EF4-FFF2-40B4-BE49-F238E27FC236}">
                <a16:creationId xmlns:a16="http://schemas.microsoft.com/office/drawing/2014/main" id="{6EBC23F1-684A-4149-916D-E5BB3D7B0226}"/>
              </a:ext>
            </a:extLst>
          </p:cNvPr>
          <p:cNvSpPr txBox="1">
            <a:spLocks/>
          </p:cNvSpPr>
          <p:nvPr/>
        </p:nvSpPr>
        <p:spPr>
          <a:xfrm>
            <a:off x="3601329" y="5507213"/>
            <a:ext cx="3376246" cy="87509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0" indent="0" algn="l" defTabSz="457200" rtl="0" eaLnBrk="1" latinLnBrk="0" hangingPunct="1">
              <a:spcBef>
                <a:spcPct val="20000"/>
              </a:spcBef>
              <a:buFont typeface="Arial"/>
              <a:buNone/>
              <a:defRPr sz="3200" kern="1200">
                <a:solidFill>
                  <a:schemeClr val="tx1">
                    <a:lumMod val="65000"/>
                    <a:lumOff val="35000"/>
                  </a:schemeClr>
                </a:solidFill>
                <a:latin typeface="Arial"/>
                <a:ea typeface="+mn-ea"/>
                <a:cs typeface="Arial"/>
              </a:defRPr>
            </a:lvl1pPr>
            <a:lvl2pPr marL="457200" indent="0" algn="l" defTabSz="457200" rtl="0" eaLnBrk="1" latinLnBrk="0" hangingPunct="1">
              <a:spcBef>
                <a:spcPct val="20000"/>
              </a:spcBef>
              <a:buFont typeface="Arial"/>
              <a:buNone/>
              <a:defRPr sz="2800" kern="1200">
                <a:solidFill>
                  <a:schemeClr val="tx1">
                    <a:lumMod val="65000"/>
                    <a:lumOff val="35000"/>
                  </a:schemeClr>
                </a:solidFill>
                <a:latin typeface="Arial"/>
                <a:ea typeface="+mn-ea"/>
                <a:cs typeface="Arial"/>
              </a:defRPr>
            </a:lvl2pPr>
            <a:lvl3pPr marL="914400" indent="0" algn="l" defTabSz="457200" rtl="0" eaLnBrk="1" latinLnBrk="0" hangingPunct="1">
              <a:spcBef>
                <a:spcPct val="20000"/>
              </a:spcBef>
              <a:buFont typeface="Arial"/>
              <a:buNone/>
              <a:defRPr sz="2400" kern="1200">
                <a:solidFill>
                  <a:schemeClr val="tx1">
                    <a:lumMod val="65000"/>
                    <a:lumOff val="35000"/>
                  </a:schemeClr>
                </a:solidFill>
                <a:latin typeface="Arial"/>
                <a:ea typeface="+mn-ea"/>
                <a:cs typeface="Arial"/>
              </a:defRPr>
            </a:lvl3pPr>
            <a:lvl4pPr marL="13716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4pPr>
            <a:lvl5pPr marL="18288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algn="ctr"/>
            <a:r>
              <a:rPr lang="es-ES" sz="1800" dirty="0"/>
              <a:t>Encuesta</a:t>
            </a:r>
            <a:endParaRPr lang="es-CO" sz="1800" dirty="0"/>
          </a:p>
        </p:txBody>
      </p:sp>
    </p:spTree>
    <p:extLst>
      <p:ext uri="{BB962C8B-B14F-4D97-AF65-F5344CB8AC3E}">
        <p14:creationId xmlns:p14="http://schemas.microsoft.com/office/powerpoint/2010/main" val="1630019024"/>
      </p:ext>
    </p:extLst>
  </p:cSld>
  <p:clrMapOvr>
    <a:masterClrMapping/>
  </p:clrMapOvr>
</p:sld>
</file>

<file path=ppt/theme/theme1.xml><?xml version="1.0" encoding="utf-8"?>
<a:theme xmlns:a="http://schemas.openxmlformats.org/drawingml/2006/main" name="2020-UNIAJC-PP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880</TotalTime>
  <Words>1020</Words>
  <Application>Microsoft Office PowerPoint</Application>
  <PresentationFormat>Presentación en pantalla (4:3)</PresentationFormat>
  <Paragraphs>80</Paragraphs>
  <Slides>18</Slides>
  <Notes>4</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18</vt:i4>
      </vt:variant>
    </vt:vector>
  </HeadingPairs>
  <TitlesOfParts>
    <vt:vector size="21" baseType="lpstr">
      <vt:lpstr>Arial</vt:lpstr>
      <vt:lpstr>Calibri</vt:lpstr>
      <vt:lpstr>2020-UNIAJC-PPP</vt:lpstr>
      <vt:lpstr>Presentación de PowerPoint</vt:lpstr>
      <vt:lpstr>     PROPUESTA  DE  MEJORAMIENTO  AL  PROCESO  DE PLANEACION  TRIBUTARIA   DE  LA  EMPRESA  INGECTEC SAS     Ingrid Tatiana Mera Vargas   DIRECTOR   DEL   PROYECTO:  Dra. C.P  Luz Yoni Caicedo   INSTITUCION  UNIVERSITARIA  ANTONIO  JOSE  CAMACHO FACULTAD DE CIENCIAS  EMPRESARIALES PROGRAMA  DE CONTADURIA PUBLICA 2022  </vt:lpstr>
      <vt:lpstr>Introducción</vt:lpstr>
      <vt:lpstr>Planteamiento del  problema</vt:lpstr>
      <vt:lpstr>Objetivos</vt:lpstr>
      <vt:lpstr>Marco Teórico</vt:lpstr>
      <vt:lpstr>Marco Contextual</vt:lpstr>
      <vt:lpstr>Marco Legal</vt:lpstr>
      <vt:lpstr>Metodología </vt:lpstr>
      <vt:lpstr>Resultados Obtenidos </vt:lpstr>
      <vt:lpstr>Resultados Obtenidos </vt:lpstr>
      <vt:lpstr>Resultados Obtenidos </vt:lpstr>
      <vt:lpstr>Resultados Obtenidos </vt:lpstr>
      <vt:lpstr>Conclusiones </vt:lpstr>
      <vt:lpstr>Recomendaciones </vt:lpstr>
      <vt:lpstr>Referencias Bibliográficas</vt:lpstr>
      <vt:lpstr>Agradecimiento</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Lenovo</dc:creator>
  <cp:lastModifiedBy>Lenovo</cp:lastModifiedBy>
  <cp:revision>7</cp:revision>
  <dcterms:created xsi:type="dcterms:W3CDTF">2022-07-28T04:22:04Z</dcterms:created>
  <dcterms:modified xsi:type="dcterms:W3CDTF">2022-07-28T20:06:49Z</dcterms:modified>
</cp:coreProperties>
</file>