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2" r:id="rId5"/>
    <p:sldId id="263" r:id="rId6"/>
    <p:sldId id="264" r:id="rId7"/>
    <p:sldId id="265" r:id="rId8"/>
    <p:sldId id="268" r:id="rId9"/>
    <p:sldId id="269" r:id="rId10"/>
    <p:sldId id="261" r:id="rId11"/>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8" autoAdjust="0"/>
  </p:normalViewPr>
  <p:slideViewPr>
    <p:cSldViewPr snapToGrid="0" snapToObjects="1">
      <p:cViewPr varScale="1">
        <p:scale>
          <a:sx n="68" d="100"/>
          <a:sy n="68" d="100"/>
        </p:scale>
        <p:origin x="144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0CC1C05A-7D80-8243-B1ED-5205C7490512}" type="datetimeFigureOut">
              <a:rPr lang="es-ES" smtClean="0"/>
              <a:t>20/03/2018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804761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0CC1C05A-7D80-8243-B1ED-5205C7490512}" type="datetimeFigureOut">
              <a:rPr lang="es-ES" smtClean="0"/>
              <a:t>20/03/2018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2835379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0CC1C05A-7D80-8243-B1ED-5205C7490512}" type="datetimeFigureOut">
              <a:rPr lang="es-ES" smtClean="0"/>
              <a:t>20/03/2018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2666904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0CC1C05A-7D80-8243-B1ED-5205C7490512}" type="datetimeFigureOut">
              <a:rPr lang="es-ES" smtClean="0"/>
              <a:t>20/03/2018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2798346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0CC1C05A-7D80-8243-B1ED-5205C7490512}" type="datetimeFigureOut">
              <a:rPr lang="es-ES" smtClean="0"/>
              <a:t>20/03/2018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992172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0CC1C05A-7D80-8243-B1ED-5205C7490512}" type="datetimeFigureOut">
              <a:rPr lang="es-ES" smtClean="0"/>
              <a:t>20/03/2018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175164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
              <a:t>Haga clic para modificar el estilo de título del patrón</a:t>
            </a:r>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0CC1C05A-7D80-8243-B1ED-5205C7490512}" type="datetimeFigureOut">
              <a:rPr lang="es-ES" smtClean="0"/>
              <a:t>20/03/2018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3718469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0CC1C05A-7D80-8243-B1ED-5205C7490512}" type="datetimeFigureOut">
              <a:rPr lang="es-ES" smtClean="0"/>
              <a:t>20/03/2018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3101730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CC1C05A-7D80-8243-B1ED-5205C7490512}" type="datetimeFigureOut">
              <a:rPr lang="es-ES" smtClean="0"/>
              <a:t>20/03/2018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2314650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CC1C05A-7D80-8243-B1ED-5205C7490512}" type="datetimeFigureOut">
              <a:rPr lang="es-ES" smtClean="0"/>
              <a:t>20/03/2018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4209846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CC1C05A-7D80-8243-B1ED-5205C7490512}" type="datetimeFigureOut">
              <a:rPr lang="es-ES" smtClean="0"/>
              <a:t>20/03/2018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E94B187-6897-9646-8DC9-40B5EB36C3C3}" type="slidenum">
              <a:rPr lang="es-ES" smtClean="0"/>
              <a:t>‹Nº›</a:t>
            </a:fld>
            <a:endParaRPr lang="es-ES"/>
          </a:p>
        </p:txBody>
      </p:sp>
    </p:spTree>
    <p:extLst>
      <p:ext uri="{BB962C8B-B14F-4D97-AF65-F5344CB8AC3E}">
        <p14:creationId xmlns:p14="http://schemas.microsoft.com/office/powerpoint/2010/main" val="789199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C1C05A-7D80-8243-B1ED-5205C7490512}" type="datetimeFigureOut">
              <a:rPr lang="es-ES" smtClean="0"/>
              <a:t>20/03/2018</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94B187-6897-9646-8DC9-40B5EB36C3C3}" type="slidenum">
              <a:rPr lang="es-ES" smtClean="0"/>
              <a:t>‹Nº›</a:t>
            </a:fld>
            <a:endParaRPr lang="es-ES"/>
          </a:p>
        </p:txBody>
      </p:sp>
    </p:spTree>
    <p:extLst>
      <p:ext uri="{BB962C8B-B14F-4D97-AF65-F5344CB8AC3E}">
        <p14:creationId xmlns:p14="http://schemas.microsoft.com/office/powerpoint/2010/main" val="4002798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4.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7.xml.rels><?xml version="1.0" encoding="UTF-8" standalone="yes"?>
<Relationships xmlns="http://schemas.openxmlformats.org/package/2006/relationships"><Relationship Id="rId3" Type="http://schemas.openxmlformats.org/officeDocument/2006/relationships/image" Target="../media/image19.emf"/><Relationship Id="rId7" Type="http://schemas.openxmlformats.org/officeDocument/2006/relationships/hyperlink" Target="video(Proyecto%20de%20Grado).mp4" TargetMode="Externa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477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992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20624" y="615186"/>
            <a:ext cx="8229600" cy="2701038"/>
          </a:xfrm>
        </p:spPr>
        <p:txBody>
          <a:bodyPr>
            <a:noAutofit/>
          </a:bodyPr>
          <a:lstStyle/>
          <a:p>
            <a:r>
              <a:rPr lang="es-CO" sz="3200" dirty="0">
                <a:solidFill>
                  <a:srgbClr val="0070C0"/>
                </a:solidFill>
                <a:latin typeface="Arial" pitchFamily="34" charset="0"/>
                <a:cs typeface="Arial" pitchFamily="34" charset="0"/>
              </a:rPr>
              <a:t>Título</a:t>
            </a:r>
            <a:br>
              <a:rPr lang="es-CO" sz="3200" dirty="0">
                <a:latin typeface="Arial" pitchFamily="34" charset="0"/>
                <a:cs typeface="Arial" pitchFamily="34" charset="0"/>
              </a:rPr>
            </a:br>
            <a:r>
              <a:rPr lang="es-CO" sz="3200" dirty="0">
                <a:latin typeface="Arial" pitchFamily="34" charset="0"/>
                <a:cs typeface="Arial" pitchFamily="34" charset="0"/>
              </a:rPr>
              <a:t>Construcción de un prototipo automatizado para el reusó y distribución de aguas grises y lluvias en la Institución Universitaria Antonio José Camacho</a:t>
            </a:r>
            <a:endParaRPr lang="es-ES" sz="3200" b="1" dirty="0">
              <a:latin typeface="Arial" pitchFamily="34" charset="0"/>
              <a:cs typeface="Arial" pitchFamily="34" charset="0"/>
            </a:endParaRPr>
          </a:p>
        </p:txBody>
      </p:sp>
      <p:sp>
        <p:nvSpPr>
          <p:cNvPr id="4" name="3 Rectángulo"/>
          <p:cNvSpPr/>
          <p:nvPr/>
        </p:nvSpPr>
        <p:spPr>
          <a:xfrm>
            <a:off x="0" y="3553890"/>
            <a:ext cx="9144000" cy="2062103"/>
          </a:xfrm>
          <a:prstGeom prst="rect">
            <a:avLst/>
          </a:prstGeom>
        </p:spPr>
        <p:txBody>
          <a:bodyPr wrap="square">
            <a:spAutoFit/>
          </a:bodyPr>
          <a:lstStyle/>
          <a:p>
            <a:pPr algn="ctr"/>
            <a:r>
              <a:rPr lang="es-CO" sz="3200" dirty="0">
                <a:solidFill>
                  <a:srgbClr val="0070C0"/>
                </a:solidFill>
                <a:latin typeface="Arial" pitchFamily="34" charset="0"/>
                <a:cs typeface="Arial" pitchFamily="34" charset="0"/>
              </a:rPr>
              <a:t>Autores</a:t>
            </a:r>
          </a:p>
          <a:p>
            <a:endParaRPr lang="es-CO" sz="3200" dirty="0">
              <a:latin typeface="Arial" pitchFamily="34" charset="0"/>
              <a:cs typeface="Arial" pitchFamily="34" charset="0"/>
            </a:endParaRPr>
          </a:p>
          <a:p>
            <a:pPr algn="ctr"/>
            <a:r>
              <a:rPr lang="es-CO" sz="3200" dirty="0">
                <a:latin typeface="Arial" pitchFamily="34" charset="0"/>
                <a:cs typeface="Arial" pitchFamily="34" charset="0"/>
              </a:rPr>
              <a:t>John Sebastián Cepeda Muñoz</a:t>
            </a:r>
          </a:p>
          <a:p>
            <a:pPr algn="ctr"/>
            <a:r>
              <a:rPr lang="es-CO" sz="3200" dirty="0">
                <a:latin typeface="Arial" pitchFamily="34" charset="0"/>
                <a:cs typeface="Arial" pitchFamily="34" charset="0"/>
              </a:rPr>
              <a:t>Orlando Galeano Vallejo</a:t>
            </a:r>
          </a:p>
        </p:txBody>
      </p:sp>
    </p:spTree>
    <p:extLst>
      <p:ext uri="{BB962C8B-B14F-4D97-AF65-F5344CB8AC3E}">
        <p14:creationId xmlns:p14="http://schemas.microsoft.com/office/powerpoint/2010/main" val="3507684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0" y="191832"/>
            <a:ext cx="7303008" cy="926086"/>
          </a:xfrm>
        </p:spPr>
        <p:txBody>
          <a:bodyPr>
            <a:normAutofit/>
          </a:bodyPr>
          <a:lstStyle/>
          <a:p>
            <a:r>
              <a:rPr lang="es-ES" sz="3600" b="1" dirty="0">
                <a:latin typeface="Arial"/>
                <a:cs typeface="Arial"/>
              </a:rPr>
              <a:t>El problema</a:t>
            </a:r>
          </a:p>
        </p:txBody>
      </p:sp>
      <p:sp>
        <p:nvSpPr>
          <p:cNvPr id="4" name="3 Rectángulo"/>
          <p:cNvSpPr/>
          <p:nvPr/>
        </p:nvSpPr>
        <p:spPr>
          <a:xfrm>
            <a:off x="4559808" y="1267968"/>
            <a:ext cx="4572000" cy="369332"/>
          </a:xfrm>
          <a:prstGeom prst="rect">
            <a:avLst/>
          </a:prstGeom>
        </p:spPr>
        <p:txBody>
          <a:bodyPr>
            <a:spAutoFit/>
          </a:bodyPr>
          <a:lstStyle/>
          <a:p>
            <a:endParaRPr lang="es-CO"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95" y="3791635"/>
            <a:ext cx="4868170" cy="2548205"/>
          </a:xfrm>
          <a:prstGeom prst="rect">
            <a:avLst/>
          </a:prstGeo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925565" y="1267967"/>
            <a:ext cx="4206241" cy="2523667"/>
          </a:xfrm>
          <a:prstGeom prst="rect">
            <a:avLst/>
          </a:prstGeom>
        </p:spPr>
      </p:pic>
      <p:pic>
        <p:nvPicPr>
          <p:cNvPr id="8" name="7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95" y="1267968"/>
            <a:ext cx="4868169" cy="2523666"/>
          </a:xfrm>
          <a:prstGeom prst="rect">
            <a:avLst/>
          </a:prstGeom>
        </p:spPr>
      </p:pic>
      <p:pic>
        <p:nvPicPr>
          <p:cNvPr id="1026" name="Picture 2" descr="Resultado de imagen para universidad antonio jose camach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25565" y="3791634"/>
            <a:ext cx="4206241" cy="2548205"/>
          </a:xfrm>
          <a:prstGeom prst="rect">
            <a:avLst/>
          </a:prstGeom>
          <a:noFill/>
          <a:extLst>
            <a:ext uri="{909E8E84-426E-40DD-AFC4-6F175D3DCCD1}">
              <a14:hiddenFill xmlns:a14="http://schemas.microsoft.com/office/drawing/2010/main">
                <a:solidFill>
                  <a:srgbClr val="FFFFFF"/>
                </a:solidFill>
              </a14:hiddenFill>
            </a:ext>
          </a:extLst>
        </p:spPr>
      </p:pic>
      <p:pic>
        <p:nvPicPr>
          <p:cNvPr id="12" name="1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47861" y="1747030"/>
            <a:ext cx="2667000" cy="3248025"/>
          </a:xfrm>
          <a:prstGeom prst="rect">
            <a:avLst/>
          </a:prstGeom>
        </p:spPr>
      </p:pic>
    </p:spTree>
    <p:extLst>
      <p:ext uri="{BB962C8B-B14F-4D97-AF65-F5344CB8AC3E}">
        <p14:creationId xmlns:p14="http://schemas.microsoft.com/office/powerpoint/2010/main" val="4087428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3 Rectángulo"/>
          <p:cNvSpPr/>
          <p:nvPr/>
        </p:nvSpPr>
        <p:spPr>
          <a:xfrm>
            <a:off x="4559808" y="1267968"/>
            <a:ext cx="4572000" cy="369332"/>
          </a:xfrm>
          <a:prstGeom prst="rect">
            <a:avLst/>
          </a:prstGeom>
        </p:spPr>
        <p:txBody>
          <a:bodyPr>
            <a:spAutoFit/>
          </a:bodyPr>
          <a:lstStyle/>
          <a:p>
            <a:endParaRPr lang="es-CO" dirty="0"/>
          </a:p>
        </p:txBody>
      </p:sp>
      <p:sp>
        <p:nvSpPr>
          <p:cNvPr id="10" name="Marcador de contenido 2">
            <a:extLst>
              <a:ext uri="{FF2B5EF4-FFF2-40B4-BE49-F238E27FC236}">
                <a16:creationId xmlns:a16="http://schemas.microsoft.com/office/drawing/2014/main" id="{151173D0-2A89-42E8-9DD7-246F249BB315}"/>
              </a:ext>
            </a:extLst>
          </p:cNvPr>
          <p:cNvSpPr>
            <a:spLocks noGrp="1"/>
          </p:cNvSpPr>
          <p:nvPr>
            <p:ph idx="1"/>
          </p:nvPr>
        </p:nvSpPr>
        <p:spPr>
          <a:xfrm>
            <a:off x="0" y="219726"/>
            <a:ext cx="7244862" cy="708742"/>
          </a:xfrm>
        </p:spPr>
        <p:txBody>
          <a:bodyPr>
            <a:normAutofit/>
          </a:bodyPr>
          <a:lstStyle/>
          <a:p>
            <a:pPr marL="0" indent="0" algn="ctr">
              <a:buNone/>
            </a:pPr>
            <a:r>
              <a:rPr lang="es-ES" sz="3600" dirty="0">
                <a:latin typeface="Arial"/>
                <a:cs typeface="Arial"/>
              </a:rPr>
              <a:t>Objetivos</a:t>
            </a:r>
          </a:p>
        </p:txBody>
      </p:sp>
      <p:sp>
        <p:nvSpPr>
          <p:cNvPr id="14" name="Rectángulo 13">
            <a:extLst>
              <a:ext uri="{FF2B5EF4-FFF2-40B4-BE49-F238E27FC236}">
                <a16:creationId xmlns:a16="http://schemas.microsoft.com/office/drawing/2014/main" id="{27D90469-7E96-4CBB-A626-2E2EDEA3EB09}"/>
              </a:ext>
            </a:extLst>
          </p:cNvPr>
          <p:cNvSpPr/>
          <p:nvPr/>
        </p:nvSpPr>
        <p:spPr>
          <a:xfrm>
            <a:off x="-2" y="1269369"/>
            <a:ext cx="9131809" cy="523220"/>
          </a:xfrm>
          <a:prstGeom prst="rect">
            <a:avLst/>
          </a:prstGeom>
        </p:spPr>
        <p:txBody>
          <a:bodyPr wrap="square">
            <a:spAutoFit/>
          </a:bodyPr>
          <a:lstStyle/>
          <a:p>
            <a:pPr algn="ctr"/>
            <a:r>
              <a:rPr lang="es-CO" sz="2800" dirty="0">
                <a:latin typeface="Arial" panose="020B0604020202020204" pitchFamily="34" charset="0"/>
                <a:cs typeface="Arial" panose="020B0604020202020204" pitchFamily="34" charset="0"/>
              </a:rPr>
              <a:t>- Establecer los cálculos básicos del sistema hidráulico.</a:t>
            </a:r>
          </a:p>
        </p:txBody>
      </p:sp>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02F4D5AB-CF88-4926-B065-E4C8EE58D4AC}"/>
                  </a:ext>
                </a:extLst>
              </p:cNvPr>
              <p:cNvSpPr/>
              <p:nvPr/>
            </p:nvSpPr>
            <p:spPr>
              <a:xfrm>
                <a:off x="76435" y="1821486"/>
                <a:ext cx="2625822" cy="98864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CO" dirty="0">
                    <a:latin typeface="Arial" panose="020B0604020202020204" pitchFamily="34" charset="0"/>
                    <a:cs typeface="Arial" panose="020B0604020202020204" pitchFamily="34" charset="0"/>
                  </a:rPr>
                  <a:t>Potencia de la bomba</a:t>
                </a:r>
              </a:p>
              <a:p>
                <a:pPr/>
                <a14:m>
                  <m:oMathPara xmlns:m="http://schemas.openxmlformats.org/officeDocument/2006/math">
                    <m:oMathParaPr>
                      <m:jc m:val="centerGroup"/>
                    </m:oMathParaPr>
                    <m:oMath xmlns:m="http://schemas.openxmlformats.org/officeDocument/2006/math">
                      <m:r>
                        <a:rPr lang="es-CO" i="1">
                          <a:latin typeface="Cambria Math"/>
                        </a:rPr>
                        <m:t>𝑃𝑏</m:t>
                      </m:r>
                      <m:d>
                        <m:dPr>
                          <m:ctrlPr>
                            <a:rPr lang="es-CO" i="1">
                              <a:latin typeface="Cambria Math" panose="02040503050406030204" pitchFamily="18" charset="0"/>
                            </a:rPr>
                          </m:ctrlPr>
                        </m:dPr>
                        <m:e>
                          <m:r>
                            <a:rPr lang="es-CO" i="1">
                              <a:latin typeface="Cambria Math"/>
                            </a:rPr>
                            <m:t>h𝑝</m:t>
                          </m:r>
                        </m:e>
                      </m:d>
                      <m:r>
                        <a:rPr lang="es-CO" i="1">
                          <a:latin typeface="Cambria Math"/>
                        </a:rPr>
                        <m:t>=</m:t>
                      </m:r>
                      <m:f>
                        <m:fPr>
                          <m:ctrlPr>
                            <a:rPr lang="es-CO" i="1">
                              <a:latin typeface="Cambria Math" panose="02040503050406030204" pitchFamily="18" charset="0"/>
                            </a:rPr>
                          </m:ctrlPr>
                        </m:fPr>
                        <m:num>
                          <m:r>
                            <a:rPr lang="es-CO" i="1">
                              <a:latin typeface="Cambria Math"/>
                            </a:rPr>
                            <m:t>𝑄</m:t>
                          </m:r>
                          <m:r>
                            <a:rPr lang="es-CO" i="1">
                              <a:latin typeface="Cambria Math"/>
                            </a:rPr>
                            <m:t>∗</m:t>
                          </m:r>
                          <m:r>
                            <a:rPr lang="es-CO" i="1">
                              <a:latin typeface="Cambria Math"/>
                            </a:rPr>
                            <m:t>𝑃</m:t>
                          </m:r>
                          <m:r>
                            <a:rPr lang="es-CO" i="1">
                              <a:latin typeface="Cambria Math"/>
                            </a:rPr>
                            <m:t>∗</m:t>
                          </m:r>
                          <m:r>
                            <a:rPr lang="es-CO" i="1">
                              <a:latin typeface="Cambria Math"/>
                            </a:rPr>
                            <m:t>𝐺</m:t>
                          </m:r>
                          <m:r>
                            <a:rPr lang="es-CO" i="1">
                              <a:latin typeface="Cambria Math"/>
                            </a:rPr>
                            <m:t>∗</m:t>
                          </m:r>
                          <m:r>
                            <a:rPr lang="es-CO" i="1">
                              <a:latin typeface="Cambria Math"/>
                            </a:rPr>
                            <m:t>𝐻𝐵</m:t>
                          </m:r>
                        </m:num>
                        <m:den>
                          <m:r>
                            <a:rPr lang="pt-BR">
                              <a:latin typeface="Cambria Math"/>
                            </a:rPr>
                            <m:t>746</m:t>
                          </m:r>
                          <m:r>
                            <a:rPr lang="pt-BR" i="1">
                              <a:latin typeface="Cambria Math"/>
                            </a:rPr>
                            <m:t>∗</m:t>
                          </m:r>
                          <m:r>
                            <m:rPr>
                              <m:sty m:val="p"/>
                            </m:rPr>
                            <a:rPr lang="pt-BR">
                              <a:latin typeface="Cambria Math"/>
                            </a:rPr>
                            <m:t>e</m:t>
                          </m:r>
                        </m:den>
                      </m:f>
                    </m:oMath>
                  </m:oMathPara>
                </a14:m>
                <a:endParaRPr lang="es-CO" dirty="0"/>
              </a:p>
              <a:p>
                <a:endParaRPr lang="es-CO" dirty="0">
                  <a:latin typeface="Arial" panose="020B0604020202020204" pitchFamily="34" charset="0"/>
                  <a:cs typeface="Arial" panose="020B0604020202020204" pitchFamily="34" charset="0"/>
                </a:endParaRPr>
              </a:p>
            </p:txBody>
          </p:sp>
        </mc:Choice>
        <mc:Fallback xmlns="">
          <p:sp>
            <p:nvSpPr>
              <p:cNvPr id="17" name="Rectángulo 16">
                <a:extLst>
                  <a:ext uri="{FF2B5EF4-FFF2-40B4-BE49-F238E27FC236}">
                    <a16:creationId xmlns="" xmlns:a16="http://schemas.microsoft.com/office/drawing/2014/main" xmlns:a14="http://schemas.microsoft.com/office/drawing/2010/main" id="{02F4D5AB-CF88-4926-B065-E4C8EE58D4AC}"/>
                  </a:ext>
                </a:extLst>
              </p:cNvPr>
              <p:cNvSpPr>
                <a:spLocks noRot="1" noChangeAspect="1" noMove="1" noResize="1" noEditPoints="1" noAdjustHandles="1" noChangeArrowheads="1" noChangeShapeType="1" noTextEdit="1"/>
              </p:cNvSpPr>
              <p:nvPr/>
            </p:nvSpPr>
            <p:spPr>
              <a:xfrm>
                <a:off x="76435" y="1821486"/>
                <a:ext cx="2625822" cy="988645"/>
              </a:xfrm>
              <a:prstGeom prst="rect">
                <a:avLst/>
              </a:prstGeom>
              <a:blipFill rotWithShape="1">
                <a:blip r:embed="rId3"/>
                <a:stretch>
                  <a:fillRect/>
                </a:stretch>
              </a:blipFill>
            </p:spPr>
            <p:txBody>
              <a:bodyPr/>
              <a:lstStyle/>
              <a:p>
                <a:r>
                  <a:rPr lang="es-CO">
                    <a:noFill/>
                  </a:rPr>
                  <a:t> </a:t>
                </a:r>
              </a:p>
            </p:txBody>
          </p:sp>
        </mc:Fallback>
      </mc:AlternateContent>
      <p:cxnSp>
        <p:nvCxnSpPr>
          <p:cNvPr id="19" name="Conector recto de flecha 18">
            <a:extLst>
              <a:ext uri="{FF2B5EF4-FFF2-40B4-BE49-F238E27FC236}">
                <a16:creationId xmlns:a16="http://schemas.microsoft.com/office/drawing/2014/main" id="{3593A642-C3B0-4AFB-92BF-C673712F5138}"/>
              </a:ext>
            </a:extLst>
          </p:cNvPr>
          <p:cNvCxnSpPr>
            <a:cxnSpLocks/>
            <a:stCxn id="17" idx="3"/>
          </p:cNvCxnSpPr>
          <p:nvPr/>
        </p:nvCxnSpPr>
        <p:spPr>
          <a:xfrm>
            <a:off x="2702257" y="2315809"/>
            <a:ext cx="24565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9D12121E-7252-4DBB-BA0F-6C570EB15ACA}"/>
                  </a:ext>
                </a:extLst>
              </p:cNvPr>
              <p:cNvSpPr/>
              <p:nvPr/>
            </p:nvSpPr>
            <p:spPr>
              <a:xfrm>
                <a:off x="2947916" y="1792589"/>
                <a:ext cx="6176860" cy="98864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CO" dirty="0"/>
                  <a:t>Ecuación de Bernoulli</a:t>
                </a:r>
                <a:endParaRPr lang="es-MX" dirty="0"/>
              </a:p>
              <a:p>
                <a:pPr/>
                <a14:m>
                  <m:oMathPara xmlns:m="http://schemas.openxmlformats.org/officeDocument/2006/math">
                    <m:oMathParaPr>
                      <m:jc m:val="centerGroup"/>
                    </m:oMathParaPr>
                    <m:oMath xmlns:m="http://schemas.openxmlformats.org/officeDocument/2006/math">
                      <m:r>
                        <m:rPr>
                          <m:sty m:val="p"/>
                        </m:rPr>
                        <a:rPr lang="pt-BR">
                          <a:latin typeface="Cambria Math" panose="02040503050406030204" pitchFamily="18" charset="0"/>
                        </a:rPr>
                        <m:t>HB</m:t>
                      </m:r>
                      <m:r>
                        <a:rPr lang="pt-BR">
                          <a:latin typeface="Cambria Math" panose="02040503050406030204" pitchFamily="18" charset="0"/>
                        </a:rPr>
                        <m:t>=</m:t>
                      </m:r>
                      <m:r>
                        <m:rPr>
                          <m:sty m:val="p"/>
                        </m:rPr>
                        <a:rPr lang="pt-BR">
                          <a:latin typeface="Cambria Math" panose="02040503050406030204" pitchFamily="18" charset="0"/>
                        </a:rPr>
                        <m:t>H</m:t>
                      </m:r>
                      <m:r>
                        <a:rPr lang="pt-BR">
                          <a:latin typeface="Cambria Math" panose="02040503050406030204" pitchFamily="18" charset="0"/>
                        </a:rPr>
                        <m:t>1+</m:t>
                      </m:r>
                      <m:f>
                        <m:fPr>
                          <m:ctrlPr>
                            <a:rPr lang="es-CO" i="1">
                              <a:latin typeface="Cambria Math" panose="02040503050406030204" pitchFamily="18" charset="0"/>
                            </a:rPr>
                          </m:ctrlPr>
                        </m:fPr>
                        <m:num>
                          <m:r>
                            <m:rPr>
                              <m:sty m:val="p"/>
                            </m:rPr>
                            <a:rPr lang="pt-BR">
                              <a:latin typeface="Cambria Math" panose="02040503050406030204" pitchFamily="18" charset="0"/>
                            </a:rPr>
                            <m:t>V</m:t>
                          </m:r>
                          <m:sSup>
                            <m:sSupPr>
                              <m:ctrlPr>
                                <a:rPr lang="es-CO" i="1">
                                  <a:latin typeface="Cambria Math" panose="02040503050406030204" pitchFamily="18" charset="0"/>
                                </a:rPr>
                              </m:ctrlPr>
                            </m:sSupPr>
                            <m:e>
                              <m:r>
                                <a:rPr lang="pt-BR">
                                  <a:latin typeface="Cambria Math" panose="02040503050406030204" pitchFamily="18" charset="0"/>
                                </a:rPr>
                                <m:t>1</m:t>
                              </m:r>
                            </m:e>
                            <m:sup>
                              <m:r>
                                <a:rPr lang="pt-BR">
                                  <a:latin typeface="Cambria Math" panose="02040503050406030204" pitchFamily="18" charset="0"/>
                                </a:rPr>
                                <m:t>2</m:t>
                              </m:r>
                            </m:sup>
                          </m:sSup>
                        </m:num>
                        <m:den>
                          <m:r>
                            <a:rPr lang="pt-BR" i="1">
                              <a:latin typeface="Cambria Math" panose="02040503050406030204" pitchFamily="18" charset="0"/>
                            </a:rPr>
                            <m:t>2</m:t>
                          </m:r>
                          <m:r>
                            <a:rPr lang="pt-BR" i="1">
                              <a:latin typeface="Cambria Math" panose="02040503050406030204" pitchFamily="18" charset="0"/>
                            </a:rPr>
                            <m:t>𝐺</m:t>
                          </m:r>
                        </m:den>
                      </m:f>
                      <m:r>
                        <a:rPr lang="pt-BR" i="1">
                          <a:latin typeface="Cambria Math" panose="02040503050406030204" pitchFamily="18" charset="0"/>
                        </a:rPr>
                        <m:t>+</m:t>
                      </m:r>
                      <m:f>
                        <m:fPr>
                          <m:ctrlPr>
                            <a:rPr lang="es-CO" i="1">
                              <a:latin typeface="Cambria Math" panose="02040503050406030204" pitchFamily="18" charset="0"/>
                            </a:rPr>
                          </m:ctrlPr>
                        </m:fPr>
                        <m:num>
                          <m:r>
                            <a:rPr lang="pt-BR" i="1">
                              <a:latin typeface="Cambria Math" panose="02040503050406030204" pitchFamily="18" charset="0"/>
                            </a:rPr>
                            <m:t>𝑃</m:t>
                          </m:r>
                          <m:r>
                            <a:rPr lang="pt-BR" i="1">
                              <a:latin typeface="Cambria Math" panose="02040503050406030204" pitchFamily="18" charset="0"/>
                            </a:rPr>
                            <m:t>1</m:t>
                          </m:r>
                        </m:num>
                        <m:den>
                          <m:r>
                            <a:rPr lang="pt-BR" i="1">
                              <a:latin typeface="Cambria Math" panose="02040503050406030204" pitchFamily="18" charset="0"/>
                            </a:rPr>
                            <m:t>𝑃</m:t>
                          </m:r>
                        </m:den>
                      </m:f>
                      <m:r>
                        <a:rPr lang="pt-BR" i="1">
                          <a:latin typeface="Cambria Math" panose="02040503050406030204" pitchFamily="18" charset="0"/>
                        </a:rPr>
                        <m:t>+</m:t>
                      </m:r>
                      <m:r>
                        <a:rPr lang="pt-BR" i="1">
                          <a:latin typeface="Cambria Math" panose="02040503050406030204" pitchFamily="18" charset="0"/>
                        </a:rPr>
                        <m:t>𝐻𝐵</m:t>
                      </m:r>
                      <m:r>
                        <a:rPr lang="pt-BR" i="1">
                          <a:latin typeface="Cambria Math" panose="02040503050406030204" pitchFamily="18" charset="0"/>
                        </a:rPr>
                        <m:t>=</m:t>
                      </m:r>
                      <m:r>
                        <a:rPr lang="pt-BR" i="1">
                          <a:latin typeface="Cambria Math" panose="02040503050406030204" pitchFamily="18" charset="0"/>
                        </a:rPr>
                        <m:t>𝐻</m:t>
                      </m:r>
                      <m:r>
                        <a:rPr lang="pt-BR" i="1">
                          <a:latin typeface="Cambria Math" panose="02040503050406030204" pitchFamily="18" charset="0"/>
                        </a:rPr>
                        <m:t>2+</m:t>
                      </m:r>
                      <m:f>
                        <m:fPr>
                          <m:ctrlPr>
                            <a:rPr lang="es-CO" i="1">
                              <a:latin typeface="Cambria Math" panose="02040503050406030204" pitchFamily="18" charset="0"/>
                            </a:rPr>
                          </m:ctrlPr>
                        </m:fPr>
                        <m:num>
                          <m:r>
                            <m:rPr>
                              <m:sty m:val="p"/>
                            </m:rPr>
                            <a:rPr lang="pt-BR">
                              <a:latin typeface="Cambria Math" panose="02040503050406030204" pitchFamily="18" charset="0"/>
                            </a:rPr>
                            <m:t>V</m:t>
                          </m:r>
                          <m:sSup>
                            <m:sSupPr>
                              <m:ctrlPr>
                                <a:rPr lang="es-CO" i="1">
                                  <a:latin typeface="Cambria Math" panose="02040503050406030204" pitchFamily="18" charset="0"/>
                                </a:rPr>
                              </m:ctrlPr>
                            </m:sSupPr>
                            <m:e>
                              <m:r>
                                <a:rPr lang="pt-BR">
                                  <a:latin typeface="Cambria Math" panose="02040503050406030204" pitchFamily="18" charset="0"/>
                                </a:rPr>
                                <m:t>2</m:t>
                              </m:r>
                            </m:e>
                            <m:sup>
                              <m:r>
                                <a:rPr lang="pt-BR">
                                  <a:latin typeface="Cambria Math" panose="02040503050406030204" pitchFamily="18" charset="0"/>
                                </a:rPr>
                                <m:t>2</m:t>
                              </m:r>
                            </m:sup>
                          </m:sSup>
                        </m:num>
                        <m:den>
                          <m:r>
                            <a:rPr lang="pt-BR" i="1">
                              <a:latin typeface="Cambria Math" panose="02040503050406030204" pitchFamily="18" charset="0"/>
                            </a:rPr>
                            <m:t>2</m:t>
                          </m:r>
                          <m:r>
                            <a:rPr lang="pt-BR" i="1">
                              <a:latin typeface="Cambria Math" panose="02040503050406030204" pitchFamily="18" charset="0"/>
                            </a:rPr>
                            <m:t>𝐺</m:t>
                          </m:r>
                        </m:den>
                      </m:f>
                      <m:r>
                        <a:rPr lang="pt-BR" i="1">
                          <a:latin typeface="Cambria Math" panose="02040503050406030204" pitchFamily="18" charset="0"/>
                        </a:rPr>
                        <m:t>+</m:t>
                      </m:r>
                      <m:f>
                        <m:fPr>
                          <m:ctrlPr>
                            <a:rPr lang="es-CO" i="1">
                              <a:latin typeface="Cambria Math" panose="02040503050406030204" pitchFamily="18" charset="0"/>
                            </a:rPr>
                          </m:ctrlPr>
                        </m:fPr>
                        <m:num>
                          <m:r>
                            <a:rPr lang="pt-BR" i="1">
                              <a:latin typeface="Cambria Math" panose="02040503050406030204" pitchFamily="18" charset="0"/>
                            </a:rPr>
                            <m:t>𝑃</m:t>
                          </m:r>
                          <m:r>
                            <a:rPr lang="pt-BR" i="1">
                              <a:latin typeface="Cambria Math" panose="02040503050406030204" pitchFamily="18" charset="0"/>
                            </a:rPr>
                            <m:t>2</m:t>
                          </m:r>
                        </m:num>
                        <m:den>
                          <m:r>
                            <a:rPr lang="pt-BR" i="1">
                              <a:latin typeface="Cambria Math" panose="02040503050406030204" pitchFamily="18" charset="0"/>
                            </a:rPr>
                            <m:t>𝑃</m:t>
                          </m:r>
                        </m:den>
                      </m:f>
                      <m:r>
                        <a:rPr lang="pt-BR" i="1">
                          <a:latin typeface="Cambria Math" panose="02040503050406030204" pitchFamily="18" charset="0"/>
                        </a:rPr>
                        <m:t>+</m:t>
                      </m:r>
                      <m:r>
                        <a:rPr lang="pt-BR" i="1">
                          <a:latin typeface="Cambria Math" panose="02040503050406030204" pitchFamily="18" charset="0"/>
                        </a:rPr>
                        <m:t>𝐻𝐹</m:t>
                      </m:r>
                      <m:d>
                        <m:dPr>
                          <m:ctrlPr>
                            <a:rPr lang="es-CO" i="1">
                              <a:latin typeface="Cambria Math" panose="02040503050406030204" pitchFamily="18" charset="0"/>
                            </a:rPr>
                          </m:ctrlPr>
                        </m:dPr>
                        <m:e>
                          <m:r>
                            <a:rPr lang="pt-BR" i="1">
                              <a:latin typeface="Cambria Math" panose="02040503050406030204" pitchFamily="18" charset="0"/>
                            </a:rPr>
                            <m:t>1−2</m:t>
                          </m:r>
                        </m:e>
                      </m:d>
                    </m:oMath>
                  </m:oMathPara>
                </a14:m>
                <a:endParaRPr lang="es-CO" dirty="0"/>
              </a:p>
              <a:p>
                <a:endParaRPr lang="es-CO" dirty="0"/>
              </a:p>
            </p:txBody>
          </p:sp>
        </mc:Choice>
        <mc:Fallback xmlns="">
          <p:sp>
            <p:nvSpPr>
              <p:cNvPr id="20" name="Rectángulo 19">
                <a:extLst>
                  <a:ext uri="{FF2B5EF4-FFF2-40B4-BE49-F238E27FC236}">
                    <a16:creationId xmlns="" xmlns:a16="http://schemas.microsoft.com/office/drawing/2014/main" id="{9D12121E-7252-4DBB-BA0F-6C570EB15ACA}"/>
                  </a:ext>
                </a:extLst>
              </p:cNvPr>
              <p:cNvSpPr>
                <a:spLocks noRot="1" noChangeAspect="1" noMove="1" noResize="1" noEditPoints="1" noAdjustHandles="1" noChangeArrowheads="1" noChangeShapeType="1" noTextEdit="1"/>
              </p:cNvSpPr>
              <p:nvPr/>
            </p:nvSpPr>
            <p:spPr>
              <a:xfrm>
                <a:off x="2947916" y="1792589"/>
                <a:ext cx="6176860" cy="988647"/>
              </a:xfrm>
              <a:prstGeom prst="rect">
                <a:avLst/>
              </a:prstGeom>
              <a:blipFill rotWithShape="1">
                <a:blip r:embed="rId4"/>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94C497FA-95C9-4BEC-B0C5-14097B5E7F8D}"/>
                  </a:ext>
                </a:extLst>
              </p:cNvPr>
              <p:cNvSpPr/>
              <p:nvPr/>
            </p:nvSpPr>
            <p:spPr>
              <a:xfrm>
                <a:off x="-57211" y="3084394"/>
                <a:ext cx="3622431" cy="106452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CO" dirty="0"/>
                  <a:t>Caída de presión en la línea</a:t>
                </a: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𝐻𝐹</m:t>
                      </m:r>
                      <m:d>
                        <m:dPr>
                          <m:ctrlPr>
                            <a:rPr lang="es-CO" i="1">
                              <a:latin typeface="Cambria Math" panose="02040503050406030204" pitchFamily="18" charset="0"/>
                            </a:rPr>
                          </m:ctrlPr>
                        </m:dPr>
                        <m:e>
                          <m:r>
                            <a:rPr lang="en-US" i="1">
                              <a:latin typeface="Cambria Math" panose="02040503050406030204" pitchFamily="18" charset="0"/>
                            </a:rPr>
                            <m:t>1−2</m:t>
                          </m:r>
                        </m:e>
                      </m:d>
                      <m:r>
                        <a:rPr lang="en-US" i="1">
                          <a:latin typeface="Cambria Math" panose="02040503050406030204" pitchFamily="18" charset="0"/>
                        </a:rPr>
                        <m:t>= </m:t>
                      </m:r>
                      <m:f>
                        <m:fPr>
                          <m:ctrlPr>
                            <a:rPr lang="es-CO" i="1">
                              <a:latin typeface="Cambria Math" panose="02040503050406030204" pitchFamily="18" charset="0"/>
                            </a:rPr>
                          </m:ctrlPr>
                        </m:fPr>
                        <m:num>
                          <m:r>
                            <a:rPr lang="pt-BR" i="1">
                              <a:latin typeface="Cambria Math" panose="02040503050406030204" pitchFamily="18" charset="0"/>
                            </a:rPr>
                            <m:t>𝑉</m:t>
                          </m:r>
                          <m:sSup>
                            <m:sSupPr>
                              <m:ctrlPr>
                                <a:rPr lang="es-CO" i="1">
                                  <a:latin typeface="Cambria Math" panose="02040503050406030204" pitchFamily="18" charset="0"/>
                                </a:rPr>
                              </m:ctrlPr>
                            </m:sSupPr>
                            <m:e>
                              <m:r>
                                <a:rPr lang="pt-BR" i="1">
                                  <a:latin typeface="Cambria Math" panose="02040503050406030204" pitchFamily="18" charset="0"/>
                                </a:rPr>
                                <m:t>2</m:t>
                              </m:r>
                            </m:e>
                            <m:sup>
                              <m:r>
                                <a:rPr lang="pt-BR" i="1">
                                  <a:latin typeface="Cambria Math" panose="02040503050406030204" pitchFamily="18" charset="0"/>
                                </a:rPr>
                                <m:t>2</m:t>
                              </m:r>
                            </m:sup>
                          </m:sSup>
                        </m:num>
                        <m:den>
                          <m:r>
                            <a:rPr lang="pt-BR" i="1">
                              <a:latin typeface="Cambria Math" panose="02040503050406030204" pitchFamily="18" charset="0"/>
                            </a:rPr>
                            <m:t>2</m:t>
                          </m:r>
                          <m:r>
                            <a:rPr lang="pt-BR" i="1">
                              <a:latin typeface="Cambria Math" panose="02040503050406030204" pitchFamily="18" charset="0"/>
                            </a:rPr>
                            <m:t>𝐺</m:t>
                          </m:r>
                        </m:den>
                      </m:f>
                      <m:r>
                        <a:rPr lang="pt-BR" i="1">
                          <a:latin typeface="Cambria Math" panose="02040503050406030204" pitchFamily="18" charset="0"/>
                        </a:rPr>
                        <m:t>∗</m:t>
                      </m:r>
                      <m:r>
                        <a:rPr lang="pt-BR" i="1">
                          <a:latin typeface="Cambria Math" panose="02040503050406030204" pitchFamily="18" charset="0"/>
                        </a:rPr>
                        <m:t>𝐹</m:t>
                      </m:r>
                      <m:r>
                        <a:rPr lang="pt-BR" i="1">
                          <a:latin typeface="Cambria Math" panose="02040503050406030204" pitchFamily="18" charset="0"/>
                        </a:rPr>
                        <m:t>∗</m:t>
                      </m:r>
                      <m:f>
                        <m:fPr>
                          <m:ctrlPr>
                            <a:rPr lang="es-CO" i="1">
                              <a:latin typeface="Cambria Math" panose="02040503050406030204" pitchFamily="18" charset="0"/>
                            </a:rPr>
                          </m:ctrlPr>
                        </m:fPr>
                        <m:num>
                          <m:r>
                            <a:rPr lang="pt-BR" i="1">
                              <a:latin typeface="Cambria Math" panose="02040503050406030204" pitchFamily="18" charset="0"/>
                            </a:rPr>
                            <m:t>𝐿</m:t>
                          </m:r>
                        </m:num>
                        <m:den>
                          <m:r>
                            <a:rPr lang="pt-BR" i="1">
                              <a:latin typeface="Cambria Math" panose="02040503050406030204" pitchFamily="18" charset="0"/>
                            </a:rPr>
                            <m:t>𝐷</m:t>
                          </m:r>
                        </m:den>
                      </m:f>
                      <m:r>
                        <a:rPr lang="pt-BR" i="1">
                          <a:latin typeface="Cambria Math" panose="02040503050406030204" pitchFamily="18" charset="0"/>
                        </a:rPr>
                        <m:t>+</m:t>
                      </m:r>
                      <m:r>
                        <m:rPr>
                          <m:sty m:val="p"/>
                        </m:rPr>
                        <a:rPr lang="el-GR">
                          <a:latin typeface="Cambria Math" panose="02040503050406030204" pitchFamily="18" charset="0"/>
                        </a:rPr>
                        <m:t>Σ</m:t>
                      </m:r>
                      <m:r>
                        <a:rPr lang="el-GR">
                          <a:latin typeface="Cambria Math" panose="02040503050406030204" pitchFamily="18" charset="0"/>
                        </a:rPr>
                        <m:t> </m:t>
                      </m:r>
                      <m:r>
                        <m:rPr>
                          <m:sty m:val="p"/>
                        </m:rPr>
                        <a:rPr lang="el-GR">
                          <a:latin typeface="Cambria Math" panose="02040503050406030204" pitchFamily="18" charset="0"/>
                        </a:rPr>
                        <m:t>Kc</m:t>
                      </m:r>
                    </m:oMath>
                  </m:oMathPara>
                </a14:m>
                <a:endParaRPr lang="es-CO" dirty="0"/>
              </a:p>
              <a:p>
                <a:endParaRPr lang="es-CO" dirty="0"/>
              </a:p>
            </p:txBody>
          </p:sp>
        </mc:Choice>
        <mc:Fallback xmlns="">
          <p:sp>
            <p:nvSpPr>
              <p:cNvPr id="21" name="Rectángulo 20">
                <a:extLst>
                  <a:ext uri="{FF2B5EF4-FFF2-40B4-BE49-F238E27FC236}">
                    <a16:creationId xmlns="" xmlns:a16="http://schemas.microsoft.com/office/drawing/2014/main" id="{94C497FA-95C9-4BEC-B0C5-14097B5E7F8D}"/>
                  </a:ext>
                </a:extLst>
              </p:cNvPr>
              <p:cNvSpPr>
                <a:spLocks noRot="1" noChangeAspect="1" noMove="1" noResize="1" noEditPoints="1" noAdjustHandles="1" noChangeArrowheads="1" noChangeShapeType="1" noTextEdit="1"/>
              </p:cNvSpPr>
              <p:nvPr/>
            </p:nvSpPr>
            <p:spPr>
              <a:xfrm>
                <a:off x="-57211" y="3084394"/>
                <a:ext cx="3622431" cy="1064525"/>
              </a:xfrm>
              <a:prstGeom prst="rect">
                <a:avLst/>
              </a:prstGeom>
              <a:blipFill rotWithShape="1">
                <a:blip r:embed="rId5"/>
                <a:stretch>
                  <a:fillRect/>
                </a:stretch>
              </a:blipFill>
            </p:spPr>
            <p:txBody>
              <a:bodyPr/>
              <a:lstStyle/>
              <a:p>
                <a:r>
                  <a:rPr lang="es-CO">
                    <a:noFill/>
                  </a:rPr>
                  <a:t> </a:t>
                </a:r>
              </a:p>
            </p:txBody>
          </p:sp>
        </mc:Fallback>
      </mc:AlternateContent>
      <p:cxnSp>
        <p:nvCxnSpPr>
          <p:cNvPr id="29" name="Conector: angular 28">
            <a:extLst>
              <a:ext uri="{FF2B5EF4-FFF2-40B4-BE49-F238E27FC236}">
                <a16:creationId xmlns:a16="http://schemas.microsoft.com/office/drawing/2014/main" id="{A86AC22A-993D-49C5-9D25-F8ED21E4566A}"/>
              </a:ext>
            </a:extLst>
          </p:cNvPr>
          <p:cNvCxnSpPr>
            <a:cxnSpLocks/>
            <a:stCxn id="20" idx="2"/>
            <a:endCxn id="21" idx="0"/>
          </p:cNvCxnSpPr>
          <p:nvPr/>
        </p:nvCxnSpPr>
        <p:spPr>
          <a:xfrm rot="5400000">
            <a:off x="3743597" y="791645"/>
            <a:ext cx="303158" cy="4282341"/>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3" name="Rectángulo 32">
                <a:extLst>
                  <a:ext uri="{FF2B5EF4-FFF2-40B4-BE49-F238E27FC236}">
                    <a16:creationId xmlns:a16="http://schemas.microsoft.com/office/drawing/2014/main" id="{12CF9916-CC05-4799-A9A6-525635C2DEF2}"/>
                  </a:ext>
                </a:extLst>
              </p:cNvPr>
              <p:cNvSpPr/>
              <p:nvPr/>
            </p:nvSpPr>
            <p:spPr>
              <a:xfrm>
                <a:off x="5111027" y="3115101"/>
                <a:ext cx="3469562" cy="14739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CO" dirty="0"/>
                  <a:t>Calculo de carga total en la bomba</a:t>
                </a:r>
              </a:p>
              <a:p>
                <a:pPr/>
                <a14:m>
                  <m:oMathPara xmlns:m="http://schemas.openxmlformats.org/officeDocument/2006/math">
                    <m:oMathParaPr>
                      <m:jc m:val="centerGroup"/>
                    </m:oMathParaPr>
                    <m:oMath xmlns:m="http://schemas.openxmlformats.org/officeDocument/2006/math">
                      <m:r>
                        <a:rPr lang="pt-BR" i="1">
                          <a:latin typeface="Cambria Math" panose="02040503050406030204" pitchFamily="18" charset="0"/>
                        </a:rPr>
                        <m:t>𝐻</m:t>
                      </m:r>
                      <m:r>
                        <a:rPr lang="es-MX" i="1">
                          <a:latin typeface="Cambria Math" panose="02040503050406030204" pitchFamily="18" charset="0"/>
                        </a:rPr>
                        <m:t>𝐵</m:t>
                      </m:r>
                      <m:r>
                        <a:rPr lang="pt-BR" i="1">
                          <a:latin typeface="Cambria Math" panose="02040503050406030204" pitchFamily="18" charset="0"/>
                        </a:rPr>
                        <m:t>=</m:t>
                      </m:r>
                      <m:r>
                        <a:rPr lang="pt-BR" i="1">
                          <a:latin typeface="Cambria Math" panose="02040503050406030204" pitchFamily="18" charset="0"/>
                        </a:rPr>
                        <m:t>𝐻</m:t>
                      </m:r>
                      <m:r>
                        <a:rPr lang="pt-BR" i="1">
                          <a:latin typeface="Cambria Math" panose="02040503050406030204" pitchFamily="18" charset="0"/>
                        </a:rPr>
                        <m:t>2+</m:t>
                      </m:r>
                      <m:f>
                        <m:fPr>
                          <m:ctrlPr>
                            <a:rPr lang="es-CO" i="1">
                              <a:latin typeface="Cambria Math" panose="02040503050406030204" pitchFamily="18" charset="0"/>
                            </a:rPr>
                          </m:ctrlPr>
                        </m:fPr>
                        <m:num>
                          <m:r>
                            <m:rPr>
                              <m:sty m:val="p"/>
                            </m:rPr>
                            <a:rPr lang="pt-BR">
                              <a:latin typeface="Cambria Math" panose="02040503050406030204" pitchFamily="18" charset="0"/>
                            </a:rPr>
                            <m:t>V</m:t>
                          </m:r>
                          <m:sSup>
                            <m:sSupPr>
                              <m:ctrlPr>
                                <a:rPr lang="es-CO" i="1">
                                  <a:latin typeface="Cambria Math" panose="02040503050406030204" pitchFamily="18" charset="0"/>
                                </a:rPr>
                              </m:ctrlPr>
                            </m:sSupPr>
                            <m:e>
                              <m:r>
                                <a:rPr lang="pt-BR">
                                  <a:latin typeface="Cambria Math" panose="02040503050406030204" pitchFamily="18" charset="0"/>
                                </a:rPr>
                                <m:t>2</m:t>
                              </m:r>
                            </m:e>
                            <m:sup>
                              <m:r>
                                <a:rPr lang="pt-BR">
                                  <a:latin typeface="Cambria Math" panose="02040503050406030204" pitchFamily="18" charset="0"/>
                                </a:rPr>
                                <m:t>2</m:t>
                              </m:r>
                            </m:sup>
                          </m:sSup>
                        </m:num>
                        <m:den>
                          <m:r>
                            <a:rPr lang="pt-BR" i="1">
                              <a:latin typeface="Cambria Math" panose="02040503050406030204" pitchFamily="18" charset="0"/>
                            </a:rPr>
                            <m:t>2</m:t>
                          </m:r>
                          <m:r>
                            <a:rPr lang="pt-BR" i="1">
                              <a:latin typeface="Cambria Math" panose="02040503050406030204" pitchFamily="18" charset="0"/>
                            </a:rPr>
                            <m:t>𝐺</m:t>
                          </m:r>
                        </m:den>
                      </m:f>
                      <m:r>
                        <a:rPr lang="pt-BR" i="1">
                          <a:latin typeface="Cambria Math" panose="02040503050406030204" pitchFamily="18" charset="0"/>
                        </a:rPr>
                        <m:t>+</m:t>
                      </m:r>
                      <m:f>
                        <m:fPr>
                          <m:ctrlPr>
                            <a:rPr lang="es-CO" i="1">
                              <a:latin typeface="Cambria Math" panose="02040503050406030204" pitchFamily="18" charset="0"/>
                            </a:rPr>
                          </m:ctrlPr>
                        </m:fPr>
                        <m:num>
                          <m:r>
                            <a:rPr lang="pt-BR" i="1">
                              <a:latin typeface="Cambria Math" panose="02040503050406030204" pitchFamily="18" charset="0"/>
                            </a:rPr>
                            <m:t>𝑃</m:t>
                          </m:r>
                          <m:r>
                            <a:rPr lang="pt-BR" i="1">
                              <a:latin typeface="Cambria Math" panose="02040503050406030204" pitchFamily="18" charset="0"/>
                            </a:rPr>
                            <m:t>2</m:t>
                          </m:r>
                        </m:num>
                        <m:den>
                          <m:r>
                            <a:rPr lang="pt-BR" i="1">
                              <a:latin typeface="Cambria Math" panose="02040503050406030204" pitchFamily="18" charset="0"/>
                            </a:rPr>
                            <m:t>𝑃</m:t>
                          </m:r>
                        </m:den>
                      </m:f>
                      <m:r>
                        <a:rPr lang="pt-BR" i="1">
                          <a:latin typeface="Cambria Math" panose="02040503050406030204" pitchFamily="18" charset="0"/>
                        </a:rPr>
                        <m:t>+</m:t>
                      </m:r>
                      <m:r>
                        <a:rPr lang="pt-BR" i="1">
                          <a:latin typeface="Cambria Math" panose="02040503050406030204" pitchFamily="18" charset="0"/>
                        </a:rPr>
                        <m:t>𝐻𝐹</m:t>
                      </m:r>
                      <m:d>
                        <m:dPr>
                          <m:ctrlPr>
                            <a:rPr lang="es-CO" i="1">
                              <a:latin typeface="Cambria Math" panose="02040503050406030204" pitchFamily="18" charset="0"/>
                            </a:rPr>
                          </m:ctrlPr>
                        </m:dPr>
                        <m:e>
                          <m:r>
                            <a:rPr lang="pt-BR" i="1">
                              <a:latin typeface="Cambria Math" panose="02040503050406030204" pitchFamily="18" charset="0"/>
                            </a:rPr>
                            <m:t>1−2</m:t>
                          </m:r>
                        </m:e>
                      </m:d>
                    </m:oMath>
                  </m:oMathPara>
                </a14:m>
                <a:endParaRPr lang="es-CO" dirty="0"/>
              </a:p>
              <a:p>
                <a:endParaRPr lang="pt-BR" dirty="0"/>
              </a:p>
            </p:txBody>
          </p:sp>
        </mc:Choice>
        <mc:Fallback xmlns="">
          <p:sp>
            <p:nvSpPr>
              <p:cNvPr id="33" name="Rectángulo 32">
                <a:extLst>
                  <a:ext uri="{FF2B5EF4-FFF2-40B4-BE49-F238E27FC236}">
                    <a16:creationId xmlns="" xmlns:a16="http://schemas.microsoft.com/office/drawing/2014/main" id="{12CF9916-CC05-4799-A9A6-525635C2DEF2}"/>
                  </a:ext>
                </a:extLst>
              </p:cNvPr>
              <p:cNvSpPr>
                <a:spLocks noRot="1" noChangeAspect="1" noMove="1" noResize="1" noEditPoints="1" noAdjustHandles="1" noChangeArrowheads="1" noChangeShapeType="1" noTextEdit="1"/>
              </p:cNvSpPr>
              <p:nvPr/>
            </p:nvSpPr>
            <p:spPr>
              <a:xfrm>
                <a:off x="5111027" y="3115101"/>
                <a:ext cx="3469562" cy="1473958"/>
              </a:xfrm>
              <a:prstGeom prst="rect">
                <a:avLst/>
              </a:prstGeom>
              <a:blipFill rotWithShape="1">
                <a:blip r:embed="rId6"/>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37" name="Rectángulo 36">
                <a:extLst>
                  <a:ext uri="{FF2B5EF4-FFF2-40B4-BE49-F238E27FC236}">
                    <a16:creationId xmlns:a16="http://schemas.microsoft.com/office/drawing/2014/main" id="{58C4D6E5-9641-4E27-81AD-516E2E37C6D4}"/>
                  </a:ext>
                </a:extLst>
              </p:cNvPr>
              <p:cNvSpPr/>
              <p:nvPr/>
            </p:nvSpPr>
            <p:spPr>
              <a:xfrm>
                <a:off x="-57212" y="5339757"/>
                <a:ext cx="3603205" cy="10302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CO" dirty="0"/>
                  <a:t>Calculo de potencia de la bomba</a:t>
                </a:r>
              </a:p>
              <a:p>
                <a:pPr/>
                <a14:m>
                  <m:oMathPara xmlns:m="http://schemas.openxmlformats.org/officeDocument/2006/math">
                    <m:oMathParaPr>
                      <m:jc m:val="centerGroup"/>
                    </m:oMathParaPr>
                    <m:oMath xmlns:m="http://schemas.openxmlformats.org/officeDocument/2006/math">
                      <m:r>
                        <m:rPr>
                          <m:sty m:val="p"/>
                        </m:rPr>
                        <a:rPr lang="pt-BR">
                          <a:latin typeface="Cambria Math" panose="02040503050406030204" pitchFamily="18" charset="0"/>
                        </a:rPr>
                        <m:t>Pb</m:t>
                      </m:r>
                      <m:r>
                        <a:rPr lang="pt-BR">
                          <a:latin typeface="Cambria Math" panose="02040503050406030204" pitchFamily="18" charset="0"/>
                        </a:rPr>
                        <m:t>(</m:t>
                      </m:r>
                      <m:r>
                        <m:rPr>
                          <m:sty m:val="p"/>
                        </m:rPr>
                        <a:rPr lang="pt-BR">
                          <a:latin typeface="Cambria Math" panose="02040503050406030204" pitchFamily="18" charset="0"/>
                        </a:rPr>
                        <m:t>hp</m:t>
                      </m:r>
                      <m:r>
                        <a:rPr lang="pt-BR">
                          <a:latin typeface="Cambria Math" panose="02040503050406030204" pitchFamily="18" charset="0"/>
                        </a:rPr>
                        <m:t>) = </m:t>
                      </m:r>
                      <m:f>
                        <m:fPr>
                          <m:ctrlPr>
                            <a:rPr lang="es-CO" i="1">
                              <a:latin typeface="Cambria Math" panose="02040503050406030204" pitchFamily="18" charset="0"/>
                            </a:rPr>
                          </m:ctrlPr>
                        </m:fPr>
                        <m:num>
                          <m:r>
                            <m:rPr>
                              <m:sty m:val="p"/>
                            </m:rPr>
                            <a:rPr lang="pt-BR">
                              <a:latin typeface="Cambria Math" panose="02040503050406030204" pitchFamily="18" charset="0"/>
                            </a:rPr>
                            <m:t>Q</m:t>
                          </m:r>
                          <m:r>
                            <a:rPr lang="pt-BR" i="1">
                              <a:latin typeface="Cambria Math" panose="02040503050406030204" pitchFamily="18" charset="0"/>
                            </a:rPr>
                            <m:t>∗</m:t>
                          </m:r>
                          <m:r>
                            <m:rPr>
                              <m:sty m:val="p"/>
                            </m:rPr>
                            <a:rPr lang="pt-BR">
                              <a:latin typeface="Cambria Math" panose="02040503050406030204" pitchFamily="18" charset="0"/>
                            </a:rPr>
                            <m:t>P</m:t>
                          </m:r>
                          <m:r>
                            <a:rPr lang="pt-BR" i="1">
                              <a:latin typeface="Cambria Math" panose="02040503050406030204" pitchFamily="18" charset="0"/>
                            </a:rPr>
                            <m:t>∗</m:t>
                          </m:r>
                          <m:r>
                            <m:rPr>
                              <m:sty m:val="p"/>
                            </m:rPr>
                            <a:rPr lang="pt-BR">
                              <a:latin typeface="Cambria Math" panose="02040503050406030204" pitchFamily="18" charset="0"/>
                            </a:rPr>
                            <m:t>G</m:t>
                          </m:r>
                          <m:r>
                            <a:rPr lang="pt-BR" i="1">
                              <a:latin typeface="Cambria Math" panose="02040503050406030204" pitchFamily="18" charset="0"/>
                            </a:rPr>
                            <m:t>∗</m:t>
                          </m:r>
                          <m:r>
                            <m:rPr>
                              <m:sty m:val="p"/>
                            </m:rPr>
                            <a:rPr lang="pt-BR">
                              <a:latin typeface="Cambria Math" panose="02040503050406030204" pitchFamily="18" charset="0"/>
                            </a:rPr>
                            <m:t>HB</m:t>
                          </m:r>
                        </m:num>
                        <m:den>
                          <m:r>
                            <a:rPr lang="pt-BR">
                              <a:latin typeface="Cambria Math" panose="02040503050406030204" pitchFamily="18" charset="0"/>
                            </a:rPr>
                            <m:t>746</m:t>
                          </m:r>
                          <m:r>
                            <a:rPr lang="pt-BR" i="1">
                              <a:latin typeface="Cambria Math" panose="02040503050406030204" pitchFamily="18" charset="0"/>
                            </a:rPr>
                            <m:t>∗</m:t>
                          </m:r>
                          <m:r>
                            <m:rPr>
                              <m:sty m:val="p"/>
                            </m:rPr>
                            <a:rPr lang="pt-BR">
                              <a:latin typeface="Cambria Math" panose="02040503050406030204" pitchFamily="18" charset="0"/>
                            </a:rPr>
                            <m:t>e</m:t>
                          </m:r>
                        </m:den>
                      </m:f>
                    </m:oMath>
                  </m:oMathPara>
                </a14:m>
                <a:endParaRPr lang="es-CO" dirty="0"/>
              </a:p>
              <a:p>
                <a:endParaRPr lang="pt-BR" dirty="0"/>
              </a:p>
            </p:txBody>
          </p:sp>
        </mc:Choice>
        <mc:Fallback xmlns="">
          <p:sp>
            <p:nvSpPr>
              <p:cNvPr id="37" name="Rectángulo 36">
                <a:extLst>
                  <a:ext uri="{FF2B5EF4-FFF2-40B4-BE49-F238E27FC236}">
                    <a16:creationId xmlns="" xmlns:a16="http://schemas.microsoft.com/office/drawing/2014/main" id="{58C4D6E5-9641-4E27-81AD-516E2E37C6D4}"/>
                  </a:ext>
                </a:extLst>
              </p:cNvPr>
              <p:cNvSpPr>
                <a:spLocks noRot="1" noChangeAspect="1" noMove="1" noResize="1" noEditPoints="1" noAdjustHandles="1" noChangeArrowheads="1" noChangeShapeType="1" noTextEdit="1"/>
              </p:cNvSpPr>
              <p:nvPr/>
            </p:nvSpPr>
            <p:spPr>
              <a:xfrm>
                <a:off x="-57212" y="5339757"/>
                <a:ext cx="3603205" cy="1030264"/>
              </a:xfrm>
              <a:prstGeom prst="rect">
                <a:avLst/>
              </a:prstGeom>
              <a:blipFill rotWithShape="1">
                <a:blip r:embed="rId7"/>
                <a:stretch>
                  <a:fillRect/>
                </a:stretch>
              </a:blipFill>
            </p:spPr>
            <p:txBody>
              <a:bodyPr/>
              <a:lstStyle/>
              <a:p>
                <a:r>
                  <a:rPr lang="es-CO">
                    <a:noFill/>
                  </a:rPr>
                  <a:t> </a:t>
                </a:r>
              </a:p>
            </p:txBody>
          </p:sp>
        </mc:Fallback>
      </mc:AlternateContent>
      <p:sp>
        <p:nvSpPr>
          <p:cNvPr id="40" name="Elipse 39">
            <a:extLst>
              <a:ext uri="{FF2B5EF4-FFF2-40B4-BE49-F238E27FC236}">
                <a16:creationId xmlns:a16="http://schemas.microsoft.com/office/drawing/2014/main" id="{2A62CC55-3205-413A-BB5C-05DBC6539432}"/>
              </a:ext>
            </a:extLst>
          </p:cNvPr>
          <p:cNvSpPr/>
          <p:nvPr/>
        </p:nvSpPr>
        <p:spPr>
          <a:xfrm>
            <a:off x="4586828" y="5458073"/>
            <a:ext cx="1731263" cy="79363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r>
              <a:rPr lang="es-CO" dirty="0"/>
              <a:t>Hp = 0,588</a:t>
            </a:r>
          </a:p>
        </p:txBody>
      </p:sp>
      <p:cxnSp>
        <p:nvCxnSpPr>
          <p:cNvPr id="32" name="31 Conector angular"/>
          <p:cNvCxnSpPr/>
          <p:nvPr/>
        </p:nvCxnSpPr>
        <p:spPr>
          <a:xfrm>
            <a:off x="3565220" y="3616656"/>
            <a:ext cx="1545807" cy="235423"/>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44 Conector angular"/>
          <p:cNvCxnSpPr>
            <a:stCxn id="33" idx="2"/>
            <a:endCxn id="37" idx="0"/>
          </p:cNvCxnSpPr>
          <p:nvPr/>
        </p:nvCxnSpPr>
        <p:spPr>
          <a:xfrm rot="5400000">
            <a:off x="3919751" y="2413700"/>
            <a:ext cx="750698" cy="5101417"/>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46 Conector recto de flecha"/>
          <p:cNvCxnSpPr>
            <a:stCxn id="37" idx="3"/>
            <a:endCxn id="40" idx="2"/>
          </p:cNvCxnSpPr>
          <p:nvPr/>
        </p:nvCxnSpPr>
        <p:spPr>
          <a:xfrm>
            <a:off x="3545993" y="5854889"/>
            <a:ext cx="104083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38552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9" name="Marcador de contenido 2">
            <a:extLst>
              <a:ext uri="{FF2B5EF4-FFF2-40B4-BE49-F238E27FC236}">
                <a16:creationId xmlns:a16="http://schemas.microsoft.com/office/drawing/2014/main" id="{BC434AD0-B39B-4C9C-8D7F-80472CB36E0E}"/>
              </a:ext>
            </a:extLst>
          </p:cNvPr>
          <p:cNvSpPr>
            <a:spLocks noGrp="1"/>
          </p:cNvSpPr>
          <p:nvPr>
            <p:ph idx="1"/>
          </p:nvPr>
        </p:nvSpPr>
        <p:spPr>
          <a:xfrm>
            <a:off x="1" y="-1"/>
            <a:ext cx="7301131" cy="1252025"/>
          </a:xfrm>
        </p:spPr>
        <p:txBody>
          <a:bodyPr>
            <a:noAutofit/>
          </a:bodyPr>
          <a:lstStyle/>
          <a:p>
            <a:pPr marL="0" indent="0" algn="ctr">
              <a:buNone/>
            </a:pPr>
            <a:r>
              <a:rPr lang="es-CO" sz="2600" dirty="0">
                <a:latin typeface="Arial" panose="020B0604020202020204" pitchFamily="34" charset="0"/>
                <a:cs typeface="Arial" panose="020B0604020202020204" pitchFamily="34" charset="0"/>
              </a:rPr>
              <a:t>Desarrollar el sistema de control automatizado que permita la distribución de aguas grises y lluvias.</a:t>
            </a:r>
            <a:endParaRPr lang="es-ES" sz="2600" dirty="0">
              <a:latin typeface="Arial" panose="020B0604020202020204" pitchFamily="34" charset="0"/>
              <a:cs typeface="Arial" panose="020B0604020202020204" pitchFamily="34" charset="0"/>
            </a:endParaRPr>
          </a:p>
        </p:txBody>
      </p:sp>
      <p:pic>
        <p:nvPicPr>
          <p:cNvPr id="10" name="Imagen 9">
            <a:extLst>
              <a:ext uri="{FF2B5EF4-FFF2-40B4-BE49-F238E27FC236}">
                <a16:creationId xmlns:a16="http://schemas.microsoft.com/office/drawing/2014/main" id="{17AB0457-55B0-4707-94D0-BDA247347F5F}"/>
              </a:ext>
            </a:extLst>
          </p:cNvPr>
          <p:cNvPicPr>
            <a:picLocks noChangeAspect="1"/>
          </p:cNvPicPr>
          <p:nvPr/>
        </p:nvPicPr>
        <p:blipFill>
          <a:blip r:embed="rId3"/>
          <a:stretch>
            <a:fillRect/>
          </a:stretch>
        </p:blipFill>
        <p:spPr>
          <a:xfrm>
            <a:off x="0" y="1388502"/>
            <a:ext cx="2996505" cy="1575582"/>
          </a:xfrm>
          <a:prstGeom prst="rect">
            <a:avLst/>
          </a:prstGeom>
        </p:spPr>
      </p:pic>
      <p:pic>
        <p:nvPicPr>
          <p:cNvPr id="15" name="Imagen 14">
            <a:extLst>
              <a:ext uri="{FF2B5EF4-FFF2-40B4-BE49-F238E27FC236}">
                <a16:creationId xmlns:a16="http://schemas.microsoft.com/office/drawing/2014/main" id="{A4EF7691-0E21-493A-93E0-D01FD35E3716}"/>
              </a:ext>
            </a:extLst>
          </p:cNvPr>
          <p:cNvPicPr>
            <a:picLocks noChangeAspect="1"/>
          </p:cNvPicPr>
          <p:nvPr/>
        </p:nvPicPr>
        <p:blipFill>
          <a:blip r:embed="rId4"/>
          <a:stretch>
            <a:fillRect/>
          </a:stretch>
        </p:blipFill>
        <p:spPr>
          <a:xfrm>
            <a:off x="6243846" y="1252024"/>
            <a:ext cx="2762009" cy="2079576"/>
          </a:xfrm>
          <a:prstGeom prst="rect">
            <a:avLst/>
          </a:prstGeom>
        </p:spPr>
      </p:pic>
      <p:pic>
        <p:nvPicPr>
          <p:cNvPr id="16" name="Imagen 15">
            <a:extLst>
              <a:ext uri="{FF2B5EF4-FFF2-40B4-BE49-F238E27FC236}">
                <a16:creationId xmlns:a16="http://schemas.microsoft.com/office/drawing/2014/main" id="{6A426CDA-12FC-4227-B096-56E63D7D3DE8}"/>
              </a:ext>
            </a:extLst>
          </p:cNvPr>
          <p:cNvPicPr>
            <a:picLocks noChangeAspect="1"/>
          </p:cNvPicPr>
          <p:nvPr/>
        </p:nvPicPr>
        <p:blipFill>
          <a:blip r:embed="rId5"/>
          <a:stretch>
            <a:fillRect/>
          </a:stretch>
        </p:blipFill>
        <p:spPr>
          <a:xfrm>
            <a:off x="1" y="4456005"/>
            <a:ext cx="2620370" cy="1729238"/>
          </a:xfrm>
          <a:prstGeom prst="rect">
            <a:avLst/>
          </a:prstGeom>
        </p:spPr>
      </p:pic>
      <p:pic>
        <p:nvPicPr>
          <p:cNvPr id="17" name="Imagen 16">
            <a:extLst>
              <a:ext uri="{FF2B5EF4-FFF2-40B4-BE49-F238E27FC236}">
                <a16:creationId xmlns:a16="http://schemas.microsoft.com/office/drawing/2014/main" id="{F75E4235-53ED-4565-B7E4-A17591F350F0}"/>
              </a:ext>
            </a:extLst>
          </p:cNvPr>
          <p:cNvPicPr>
            <a:picLocks noChangeAspect="1"/>
          </p:cNvPicPr>
          <p:nvPr/>
        </p:nvPicPr>
        <p:blipFill>
          <a:blip r:embed="rId6"/>
          <a:stretch>
            <a:fillRect/>
          </a:stretch>
        </p:blipFill>
        <p:spPr>
          <a:xfrm>
            <a:off x="6243845" y="3865818"/>
            <a:ext cx="2762009" cy="2488129"/>
          </a:xfrm>
          <a:prstGeom prst="rect">
            <a:avLst/>
          </a:prstGeom>
        </p:spPr>
      </p:pic>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19924" y="2804866"/>
            <a:ext cx="2764615" cy="2654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Flecha curvada hacia arriba"/>
          <p:cNvSpPr/>
          <p:nvPr/>
        </p:nvSpPr>
        <p:spPr>
          <a:xfrm>
            <a:off x="2210937" y="5630708"/>
            <a:ext cx="1583141" cy="554535"/>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solidFill>
                <a:schemeClr val="tx1"/>
              </a:solidFill>
            </a:endParaRPr>
          </a:p>
        </p:txBody>
      </p:sp>
      <p:sp>
        <p:nvSpPr>
          <p:cNvPr id="12" name="11 Flecha curvada hacia arriba"/>
          <p:cNvSpPr/>
          <p:nvPr/>
        </p:nvSpPr>
        <p:spPr>
          <a:xfrm rot="8259230">
            <a:off x="4582471" y="1712890"/>
            <a:ext cx="1583141" cy="554535"/>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solidFill>
                <a:schemeClr val="tx1"/>
              </a:solidFill>
            </a:endParaRPr>
          </a:p>
        </p:txBody>
      </p:sp>
      <p:sp>
        <p:nvSpPr>
          <p:cNvPr id="13" name="12 Flecha curvada hacia arriba"/>
          <p:cNvSpPr/>
          <p:nvPr/>
        </p:nvSpPr>
        <p:spPr>
          <a:xfrm rot="11659892">
            <a:off x="5997709" y="3518911"/>
            <a:ext cx="1583141" cy="554535"/>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solidFill>
                <a:schemeClr val="tx1"/>
              </a:solidFill>
            </a:endParaRPr>
          </a:p>
        </p:txBody>
      </p:sp>
    </p:spTree>
    <p:extLst>
      <p:ext uri="{BB962C8B-B14F-4D97-AF65-F5344CB8AC3E}">
        <p14:creationId xmlns:p14="http://schemas.microsoft.com/office/powerpoint/2010/main" val="560905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7A1589-C242-4870-A856-BE4DB070F841}"/>
              </a:ext>
            </a:extLst>
          </p:cNvPr>
          <p:cNvSpPr/>
          <p:nvPr/>
        </p:nvSpPr>
        <p:spPr>
          <a:xfrm>
            <a:off x="0" y="39078"/>
            <a:ext cx="7301131" cy="954107"/>
          </a:xfrm>
          <a:prstGeom prst="rect">
            <a:avLst/>
          </a:prstGeom>
        </p:spPr>
        <p:txBody>
          <a:bodyPr wrap="square">
            <a:spAutoFit/>
          </a:bodyPr>
          <a:lstStyle/>
          <a:p>
            <a:pPr algn="ctr"/>
            <a:r>
              <a:rPr lang="es-CO" sz="2800" dirty="0">
                <a:latin typeface="Arial" panose="020B0604020202020204" pitchFamily="34" charset="0"/>
                <a:cs typeface="Arial" panose="020B0604020202020204" pitchFamily="34" charset="0"/>
              </a:rPr>
              <a:t>Controlar a distancia el prototipo mediante una aplicación móvil.</a:t>
            </a:r>
          </a:p>
        </p:txBody>
      </p:sp>
      <p:pic>
        <p:nvPicPr>
          <p:cNvPr id="5" name="Imagen 4">
            <a:extLst>
              <a:ext uri="{FF2B5EF4-FFF2-40B4-BE49-F238E27FC236}">
                <a16:creationId xmlns:a16="http://schemas.microsoft.com/office/drawing/2014/main" id="{A61B03B6-DD80-4ACD-B6AA-C1A914ED986B}"/>
              </a:ext>
            </a:extLst>
          </p:cNvPr>
          <p:cNvPicPr>
            <a:picLocks noChangeAspect="1"/>
          </p:cNvPicPr>
          <p:nvPr/>
        </p:nvPicPr>
        <p:blipFill>
          <a:blip r:embed="rId3"/>
          <a:stretch>
            <a:fillRect/>
          </a:stretch>
        </p:blipFill>
        <p:spPr>
          <a:xfrm>
            <a:off x="1" y="1324512"/>
            <a:ext cx="4572000" cy="2667442"/>
          </a:xfrm>
          <a:prstGeom prst="rect">
            <a:avLst/>
          </a:prstGeom>
        </p:spPr>
      </p:pic>
      <p:pic>
        <p:nvPicPr>
          <p:cNvPr id="6" name="Imagen 5">
            <a:extLst>
              <a:ext uri="{FF2B5EF4-FFF2-40B4-BE49-F238E27FC236}">
                <a16:creationId xmlns:a16="http://schemas.microsoft.com/office/drawing/2014/main" id="{FDBF86ED-06B7-4ACB-83F0-0BE662A8ACF4}"/>
              </a:ext>
            </a:extLst>
          </p:cNvPr>
          <p:cNvPicPr>
            <a:picLocks noChangeAspect="1"/>
          </p:cNvPicPr>
          <p:nvPr/>
        </p:nvPicPr>
        <p:blipFill>
          <a:blip r:embed="rId4"/>
          <a:stretch>
            <a:fillRect/>
          </a:stretch>
        </p:blipFill>
        <p:spPr>
          <a:xfrm>
            <a:off x="4571998" y="1226637"/>
            <a:ext cx="4572001" cy="2765317"/>
          </a:xfrm>
          <a:prstGeom prst="rect">
            <a:avLst/>
          </a:prstGeom>
        </p:spPr>
      </p:pic>
      <p:pic>
        <p:nvPicPr>
          <p:cNvPr id="7" name="Imagen 6">
            <a:extLst>
              <a:ext uri="{FF2B5EF4-FFF2-40B4-BE49-F238E27FC236}">
                <a16:creationId xmlns:a16="http://schemas.microsoft.com/office/drawing/2014/main" id="{1DDE3223-D133-4769-9947-A0BA2C242048}"/>
              </a:ext>
            </a:extLst>
          </p:cNvPr>
          <p:cNvPicPr>
            <a:picLocks noChangeAspect="1"/>
          </p:cNvPicPr>
          <p:nvPr/>
        </p:nvPicPr>
        <p:blipFill>
          <a:blip r:embed="rId5"/>
          <a:stretch>
            <a:fillRect/>
          </a:stretch>
        </p:blipFill>
        <p:spPr>
          <a:xfrm>
            <a:off x="1" y="3991955"/>
            <a:ext cx="4571998" cy="2436980"/>
          </a:xfrm>
          <a:prstGeom prst="rect">
            <a:avLst/>
          </a:prstGeom>
        </p:spPr>
      </p:pic>
      <p:pic>
        <p:nvPicPr>
          <p:cNvPr id="8" name="Imagen 7">
            <a:extLst>
              <a:ext uri="{FF2B5EF4-FFF2-40B4-BE49-F238E27FC236}">
                <a16:creationId xmlns:a16="http://schemas.microsoft.com/office/drawing/2014/main" id="{1DBC00D2-20F2-475D-B7D3-C33E84FDB829}"/>
              </a:ext>
            </a:extLst>
          </p:cNvPr>
          <p:cNvPicPr>
            <a:picLocks noChangeAspect="1"/>
          </p:cNvPicPr>
          <p:nvPr/>
        </p:nvPicPr>
        <p:blipFill>
          <a:blip r:embed="rId6"/>
          <a:stretch>
            <a:fillRect/>
          </a:stretch>
        </p:blipFill>
        <p:spPr>
          <a:xfrm>
            <a:off x="4571999" y="3954554"/>
            <a:ext cx="4571997" cy="2436980"/>
          </a:xfrm>
          <a:prstGeom prst="rect">
            <a:avLst/>
          </a:prstGeom>
        </p:spPr>
      </p:pic>
    </p:spTree>
    <p:extLst>
      <p:ext uri="{BB962C8B-B14F-4D97-AF65-F5344CB8AC3E}">
        <p14:creationId xmlns:p14="http://schemas.microsoft.com/office/powerpoint/2010/main" val="2621937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AE069E9-7E2D-4CD6-9F4A-B1D3025CB8A3}"/>
              </a:ext>
            </a:extLst>
          </p:cNvPr>
          <p:cNvSpPr/>
          <p:nvPr/>
        </p:nvSpPr>
        <p:spPr>
          <a:xfrm>
            <a:off x="0" y="0"/>
            <a:ext cx="7329268" cy="1015663"/>
          </a:xfrm>
          <a:prstGeom prst="rect">
            <a:avLst/>
          </a:prstGeom>
        </p:spPr>
        <p:txBody>
          <a:bodyPr wrap="square">
            <a:spAutoFit/>
          </a:bodyPr>
          <a:lstStyle/>
          <a:p>
            <a:pPr algn="ctr"/>
            <a:r>
              <a:rPr lang="es-CO" sz="2000" dirty="0">
                <a:latin typeface="Arial" panose="020B0604020202020204" pitchFamily="34" charset="0"/>
                <a:cs typeface="Arial" panose="020B0604020202020204" pitchFamily="34" charset="0"/>
              </a:rPr>
              <a:t>Validar el funcionamiento del prototipo automatizado para la reutilización de aguas grises</a:t>
            </a:r>
          </a:p>
          <a:p>
            <a:pPr algn="ctr"/>
            <a:r>
              <a:rPr lang="es-CO" sz="2000" dirty="0">
                <a:latin typeface="Arial" panose="020B0604020202020204" pitchFamily="34" charset="0"/>
                <a:cs typeface="Arial" panose="020B0604020202020204" pitchFamily="34" charset="0"/>
              </a:rPr>
              <a:t>y lluvias en la Institución Universitaria Antonio José Camacho.</a:t>
            </a:r>
          </a:p>
        </p:txBody>
      </p:sp>
      <p:pic>
        <p:nvPicPr>
          <p:cNvPr id="3" name="Imagen 2">
            <a:extLst>
              <a:ext uri="{FF2B5EF4-FFF2-40B4-BE49-F238E27FC236}">
                <a16:creationId xmlns:a16="http://schemas.microsoft.com/office/drawing/2014/main" id="{1C467E30-CAD3-43AB-8167-C206F94BC5B6}"/>
              </a:ext>
            </a:extLst>
          </p:cNvPr>
          <p:cNvPicPr>
            <a:picLocks noChangeAspect="1"/>
          </p:cNvPicPr>
          <p:nvPr/>
        </p:nvPicPr>
        <p:blipFill>
          <a:blip r:embed="rId3"/>
          <a:stretch>
            <a:fillRect/>
          </a:stretch>
        </p:blipFill>
        <p:spPr>
          <a:xfrm>
            <a:off x="0" y="1322046"/>
            <a:ext cx="3052689" cy="2499106"/>
          </a:xfrm>
          <a:prstGeom prst="rect">
            <a:avLst/>
          </a:prstGeom>
        </p:spPr>
      </p:pic>
      <p:pic>
        <p:nvPicPr>
          <p:cNvPr id="4" name="Imagen 3">
            <a:extLst>
              <a:ext uri="{FF2B5EF4-FFF2-40B4-BE49-F238E27FC236}">
                <a16:creationId xmlns:a16="http://schemas.microsoft.com/office/drawing/2014/main" id="{F7DBC47D-1610-4805-8EC9-B307EA68FE36}"/>
              </a:ext>
            </a:extLst>
          </p:cNvPr>
          <p:cNvPicPr>
            <a:picLocks noChangeAspect="1"/>
          </p:cNvPicPr>
          <p:nvPr/>
        </p:nvPicPr>
        <p:blipFill>
          <a:blip r:embed="rId4"/>
          <a:stretch>
            <a:fillRect/>
          </a:stretch>
        </p:blipFill>
        <p:spPr>
          <a:xfrm>
            <a:off x="3052690" y="1322045"/>
            <a:ext cx="2934325" cy="2499105"/>
          </a:xfrm>
          <a:prstGeom prst="rect">
            <a:avLst/>
          </a:prstGeom>
        </p:spPr>
      </p:pic>
      <p:pic>
        <p:nvPicPr>
          <p:cNvPr id="5" name="Imagen 4">
            <a:extLst>
              <a:ext uri="{FF2B5EF4-FFF2-40B4-BE49-F238E27FC236}">
                <a16:creationId xmlns:a16="http://schemas.microsoft.com/office/drawing/2014/main" id="{3700BE1F-92BB-4B41-9227-6A4B3490F6BD}"/>
              </a:ext>
            </a:extLst>
          </p:cNvPr>
          <p:cNvPicPr>
            <a:picLocks noChangeAspect="1"/>
          </p:cNvPicPr>
          <p:nvPr/>
        </p:nvPicPr>
        <p:blipFill>
          <a:blip r:embed="rId5"/>
          <a:stretch>
            <a:fillRect/>
          </a:stretch>
        </p:blipFill>
        <p:spPr>
          <a:xfrm>
            <a:off x="5987015" y="1322046"/>
            <a:ext cx="3156985" cy="2499106"/>
          </a:xfrm>
          <a:prstGeom prst="rect">
            <a:avLst/>
          </a:prstGeom>
        </p:spPr>
      </p:pic>
      <p:pic>
        <p:nvPicPr>
          <p:cNvPr id="6" name="Imagen 5">
            <a:extLst>
              <a:ext uri="{FF2B5EF4-FFF2-40B4-BE49-F238E27FC236}">
                <a16:creationId xmlns:a16="http://schemas.microsoft.com/office/drawing/2014/main" id="{E9EE1CEA-63B7-4F87-BB9D-363588EA6013}"/>
              </a:ext>
            </a:extLst>
          </p:cNvPr>
          <p:cNvPicPr>
            <a:picLocks noChangeAspect="1"/>
          </p:cNvPicPr>
          <p:nvPr/>
        </p:nvPicPr>
        <p:blipFill>
          <a:blip r:embed="rId6"/>
          <a:stretch>
            <a:fillRect/>
          </a:stretch>
        </p:blipFill>
        <p:spPr>
          <a:xfrm>
            <a:off x="1" y="3821152"/>
            <a:ext cx="3048336" cy="2213888"/>
          </a:xfrm>
          <a:prstGeom prst="rect">
            <a:avLst/>
          </a:prstGeom>
        </p:spPr>
      </p:pic>
      <p:sp>
        <p:nvSpPr>
          <p:cNvPr id="7" name="Flecha: a la derecha 6">
            <a:hlinkClick r:id="rId7" action="ppaction://hlinkfile"/>
            <a:extLst>
              <a:ext uri="{FF2B5EF4-FFF2-40B4-BE49-F238E27FC236}">
                <a16:creationId xmlns:a16="http://schemas.microsoft.com/office/drawing/2014/main" id="{2A08A849-E660-4D20-83FF-3145779085CD}"/>
              </a:ext>
            </a:extLst>
          </p:cNvPr>
          <p:cNvSpPr/>
          <p:nvPr/>
        </p:nvSpPr>
        <p:spPr>
          <a:xfrm>
            <a:off x="3770141" y="4280982"/>
            <a:ext cx="3334043" cy="129422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2723380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76577A9D-B68E-4DFC-B2C6-99E5948E245C}"/>
              </a:ext>
            </a:extLst>
          </p:cNvPr>
          <p:cNvSpPr>
            <a:spLocks noGrp="1"/>
          </p:cNvSpPr>
          <p:nvPr>
            <p:ph type="title"/>
          </p:nvPr>
        </p:nvSpPr>
        <p:spPr>
          <a:xfrm>
            <a:off x="0" y="49555"/>
            <a:ext cx="7301132" cy="1143000"/>
          </a:xfrm>
        </p:spPr>
        <p:txBody>
          <a:bodyPr/>
          <a:lstStyle/>
          <a:p>
            <a:r>
              <a:rPr lang="es-CO" dirty="0"/>
              <a:t>conclusiones</a:t>
            </a:r>
          </a:p>
        </p:txBody>
      </p:sp>
      <p:sp>
        <p:nvSpPr>
          <p:cNvPr id="2" name="Rectángulo 1">
            <a:extLst>
              <a:ext uri="{FF2B5EF4-FFF2-40B4-BE49-F238E27FC236}">
                <a16:creationId xmlns:a16="http://schemas.microsoft.com/office/drawing/2014/main" id="{76BCF90B-0270-4A45-A5FE-E3F3B5AE3A7E}"/>
              </a:ext>
            </a:extLst>
          </p:cNvPr>
          <p:cNvSpPr/>
          <p:nvPr/>
        </p:nvSpPr>
        <p:spPr>
          <a:xfrm>
            <a:off x="0" y="1253407"/>
            <a:ext cx="9144000" cy="1938992"/>
          </a:xfrm>
          <a:prstGeom prst="rect">
            <a:avLst/>
          </a:prstGeom>
        </p:spPr>
        <p:txBody>
          <a:bodyPr wrap="square">
            <a:spAutoFit/>
          </a:bodyPr>
          <a:lstStyle/>
          <a:p>
            <a:pPr algn="just"/>
            <a:r>
              <a:rPr lang="es-CO" sz="2000" dirty="0">
                <a:latin typeface="Arial" panose="020B0604020202020204" pitchFamily="34" charset="0"/>
                <a:cs typeface="Arial" panose="020B0604020202020204" pitchFamily="34" charset="0"/>
              </a:rPr>
              <a:t>* La problemática en el aspecto de la automatización de este prototipo llevo a concluir que el mercado ofrece muchas tarjetas de desarrollo con las cuales se pueda implementar el mismo, pero la investigación realizada permitió determinar que el Arduino es la mejor tarjeta de desarrollo para este prototipo ya que cuenta con un hardware y software libre, esto es decir que es un sistema muy versátil para muchas adaptaciones de diferentes proyectos.</a:t>
            </a:r>
          </a:p>
        </p:txBody>
      </p:sp>
      <p:sp>
        <p:nvSpPr>
          <p:cNvPr id="3" name="Rectángulo 2">
            <a:extLst>
              <a:ext uri="{FF2B5EF4-FFF2-40B4-BE49-F238E27FC236}">
                <a16:creationId xmlns:a16="http://schemas.microsoft.com/office/drawing/2014/main" id="{2FD57DC9-6329-402D-8958-1181794ACA1B}"/>
              </a:ext>
            </a:extLst>
          </p:cNvPr>
          <p:cNvSpPr/>
          <p:nvPr/>
        </p:nvSpPr>
        <p:spPr>
          <a:xfrm>
            <a:off x="0" y="3665601"/>
            <a:ext cx="9144000" cy="1938992"/>
          </a:xfrm>
          <a:prstGeom prst="rect">
            <a:avLst/>
          </a:prstGeom>
        </p:spPr>
        <p:txBody>
          <a:bodyPr wrap="square">
            <a:spAutoFit/>
          </a:bodyPr>
          <a:lstStyle/>
          <a:p>
            <a:pPr algn="just"/>
            <a:r>
              <a:rPr lang="es-CO" sz="2000" dirty="0">
                <a:latin typeface="Arial" panose="020B0604020202020204" pitchFamily="34" charset="0"/>
                <a:cs typeface="Arial" panose="020B0604020202020204" pitchFamily="34" charset="0"/>
              </a:rPr>
              <a:t>* Teniendo en cuenta el auge de la tecnología IP se opta por programar y direccionar un módulo Ethernet, una implementación que puede hacer que la tarjeta se conecte a una red de comunicación de mayor alcance logrando mejores resultados no solo en alcance si no en estabilidad, este módulo permite conectar el equipo a una red local ya sea conectado desde el hogar o una red corporativa.</a:t>
            </a:r>
          </a:p>
        </p:txBody>
      </p:sp>
    </p:spTree>
    <p:extLst>
      <p:ext uri="{BB962C8B-B14F-4D97-AF65-F5344CB8AC3E}">
        <p14:creationId xmlns:p14="http://schemas.microsoft.com/office/powerpoint/2010/main" val="1903429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1268D551-C571-4F17-9BDA-F0A12BD60330}"/>
              </a:ext>
            </a:extLst>
          </p:cNvPr>
          <p:cNvSpPr txBox="1"/>
          <p:nvPr/>
        </p:nvSpPr>
        <p:spPr>
          <a:xfrm>
            <a:off x="0" y="217526"/>
            <a:ext cx="7315200" cy="769441"/>
          </a:xfrm>
          <a:prstGeom prst="rect">
            <a:avLst/>
          </a:prstGeom>
          <a:noFill/>
        </p:spPr>
        <p:txBody>
          <a:bodyPr wrap="square" rtlCol="0">
            <a:spAutoFit/>
          </a:bodyPr>
          <a:lstStyle/>
          <a:p>
            <a:pPr algn="ctr"/>
            <a:r>
              <a:rPr lang="es-CO" sz="4400" dirty="0"/>
              <a:t>AGRADECIMIENTOS</a:t>
            </a:r>
          </a:p>
        </p:txBody>
      </p:sp>
      <p:sp>
        <p:nvSpPr>
          <p:cNvPr id="6" name="CuadroTexto 5">
            <a:extLst>
              <a:ext uri="{FF2B5EF4-FFF2-40B4-BE49-F238E27FC236}">
                <a16:creationId xmlns:a16="http://schemas.microsoft.com/office/drawing/2014/main" id="{7F84A33B-D3CE-4AF0-B79F-82E87D6ED737}"/>
              </a:ext>
            </a:extLst>
          </p:cNvPr>
          <p:cNvSpPr txBox="1"/>
          <p:nvPr/>
        </p:nvSpPr>
        <p:spPr>
          <a:xfrm>
            <a:off x="0" y="1305019"/>
            <a:ext cx="9144000" cy="3785652"/>
          </a:xfrm>
          <a:prstGeom prst="rect">
            <a:avLst/>
          </a:prstGeom>
          <a:noFill/>
        </p:spPr>
        <p:txBody>
          <a:bodyPr wrap="square" rtlCol="0">
            <a:spAutoFit/>
          </a:bodyPr>
          <a:lstStyle/>
          <a:p>
            <a:pPr marL="342900" indent="-342900">
              <a:buFontTx/>
              <a:buChar char="-"/>
            </a:pPr>
            <a:r>
              <a:rPr lang="es-CO" sz="2400" dirty="0">
                <a:latin typeface="Arial" panose="020B0604020202020204" pitchFamily="34" charset="0"/>
                <a:cs typeface="Arial" panose="020B0604020202020204" pitchFamily="34" charset="0"/>
              </a:rPr>
              <a:t>Un agradecimiento especial para el arquitecto Diego Gómez de la Universidad  de San Buenaventura, quien permitió que se probara el prototipo desarrollado en la Casa Ecosostenible, que tienen dispuesta para este tipo de trabajos.</a:t>
            </a:r>
          </a:p>
          <a:p>
            <a:pPr marL="342900" indent="-342900">
              <a:buFontTx/>
              <a:buChar char="-"/>
            </a:pPr>
            <a:endParaRPr lang="es-CO" sz="2400" dirty="0">
              <a:latin typeface="Arial" panose="020B0604020202020204" pitchFamily="34" charset="0"/>
              <a:cs typeface="Arial" panose="020B0604020202020204" pitchFamily="34" charset="0"/>
            </a:endParaRPr>
          </a:p>
          <a:p>
            <a:pPr marL="342900" indent="-342900">
              <a:buFontTx/>
              <a:buChar char="-"/>
            </a:pPr>
            <a:r>
              <a:rPr lang="es-CO" sz="2400" dirty="0">
                <a:latin typeface="Arial" panose="020B0604020202020204" pitchFamily="34" charset="0"/>
                <a:cs typeface="Arial" panose="020B0604020202020204" pitchFamily="34" charset="0"/>
              </a:rPr>
              <a:t>Un agradecimiento especial a el director del centro de investigación de la </a:t>
            </a:r>
            <a:r>
              <a:rPr lang="es-CO" sz="2400" dirty="0" err="1">
                <a:latin typeface="Arial" panose="020B0604020202020204" pitchFamily="34" charset="0"/>
                <a:cs typeface="Arial" panose="020B0604020202020204" pitchFamily="34" charset="0"/>
              </a:rPr>
              <a:t>Institucion</a:t>
            </a:r>
            <a:r>
              <a:rPr lang="es-CO" sz="2400" dirty="0">
                <a:latin typeface="Arial" panose="020B0604020202020204" pitchFamily="34" charset="0"/>
                <a:cs typeface="Arial" panose="020B0604020202020204" pitchFamily="34" charset="0"/>
              </a:rPr>
              <a:t> Universitaria Antonio </a:t>
            </a:r>
            <a:r>
              <a:rPr lang="es-CO" sz="2400" dirty="0" err="1">
                <a:latin typeface="Arial" panose="020B0604020202020204" pitchFamily="34" charset="0"/>
                <a:cs typeface="Arial" panose="020B0604020202020204" pitchFamily="34" charset="0"/>
              </a:rPr>
              <a:t>Jose</a:t>
            </a:r>
            <a:r>
              <a:rPr lang="es-CO" sz="2400" dirty="0">
                <a:latin typeface="Arial" panose="020B0604020202020204" pitchFamily="34" charset="0"/>
                <a:cs typeface="Arial" panose="020B0604020202020204" pitchFamily="34" charset="0"/>
              </a:rPr>
              <a:t> Camacho, Juan Carlos Cruz quien con sus conocimientos y experiencia nos guio y nos acompaño en todo el proceso de investigación.</a:t>
            </a:r>
          </a:p>
        </p:txBody>
      </p:sp>
    </p:spTree>
    <p:extLst>
      <p:ext uri="{BB962C8B-B14F-4D97-AF65-F5344CB8AC3E}">
        <p14:creationId xmlns:p14="http://schemas.microsoft.com/office/powerpoint/2010/main" val="103493017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UNIAJC - Plantilla - Comunidad Universitaria</Template>
  <TotalTime>279</TotalTime>
  <Words>375</Words>
  <Application>Microsoft Office PowerPoint</Application>
  <PresentationFormat>Presentación en pantalla (4:3)</PresentationFormat>
  <Paragraphs>30</Paragraphs>
  <Slides>10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10</vt:i4>
      </vt:variant>
    </vt:vector>
  </HeadingPairs>
  <TitlesOfParts>
    <vt:vector size="14" baseType="lpstr">
      <vt:lpstr>Arial</vt:lpstr>
      <vt:lpstr>Calibri</vt:lpstr>
      <vt:lpstr>Cambria Math</vt:lpstr>
      <vt:lpstr>Tema de Office</vt:lpstr>
      <vt:lpstr>Presentación de PowerPoint</vt:lpstr>
      <vt:lpstr>Título Construcción de un prototipo automatizado para el reusó y distribución de aguas grises y lluvias en la Institución Universitaria Antonio José Camacho</vt:lpstr>
      <vt:lpstr>El problema</vt:lpstr>
      <vt:lpstr>Presentación de PowerPoint</vt:lpstr>
      <vt:lpstr>Presentación de PowerPoint</vt:lpstr>
      <vt:lpstr>Presentación de PowerPoint</vt:lpstr>
      <vt:lpstr>Presentación de PowerPoint</vt:lpstr>
      <vt:lpstr>conclusiones</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Andres Bolaños Ceballos</dc:creator>
  <cp:lastModifiedBy>orlando galeano</cp:lastModifiedBy>
  <cp:revision>30</cp:revision>
  <dcterms:created xsi:type="dcterms:W3CDTF">2016-04-25T14:32:50Z</dcterms:created>
  <dcterms:modified xsi:type="dcterms:W3CDTF">2018-03-20T18:01:24Z</dcterms:modified>
</cp:coreProperties>
</file>